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5" r:id="rId4"/>
    <p:sldId id="269" r:id="rId5"/>
    <p:sldId id="270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71" r:id="rId15"/>
    <p:sldId id="855" r:id="rId16"/>
    <p:sldId id="838" r:id="rId17"/>
    <p:sldId id="840" r:id="rId18"/>
    <p:sldId id="842" r:id="rId19"/>
    <p:sldId id="854" r:id="rId20"/>
    <p:sldId id="272" r:id="rId21"/>
    <p:sldId id="856" r:id="rId22"/>
    <p:sldId id="857" r:id="rId23"/>
    <p:sldId id="858" r:id="rId24"/>
    <p:sldId id="273" r:id="rId25"/>
    <p:sldId id="520" r:id="rId26"/>
    <p:sldId id="818" r:id="rId27"/>
    <p:sldId id="522" r:id="rId28"/>
    <p:sldId id="523" r:id="rId29"/>
    <p:sldId id="819" r:id="rId30"/>
    <p:sldId id="747" r:id="rId31"/>
    <p:sldId id="748" r:id="rId32"/>
    <p:sldId id="568" r:id="rId33"/>
    <p:sldId id="569" r:id="rId34"/>
    <p:sldId id="260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25D43"/>
    <a:srgbClr val="01956F"/>
    <a:srgbClr val="00E4AA"/>
    <a:srgbClr val="00F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1CE7AAA-C957-4399-AFD2-D1F6EA104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5C6D0C1-DE56-A6A4-A54B-E820CC4DB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D47FDC8-F0A1-98AE-D706-238A59784D1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F1B081F-6E56-1E3E-CEEF-B590F3B50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A065CC73-56E8-F6D2-236D-4809CCCD1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64772212-BB7D-E7F5-A4DC-240094B272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5C152DD-2CFE-E8E1-7070-E11EB2A17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8021F59-2DAF-F5D2-3F62-1BFB9A8F0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0EA54167-E3D5-7BD2-790D-D8D0B57FF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AA2E6019-4FDB-664E-8884-0D378085E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30/07/2023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3087C2EF-F33A-5402-A2D3-0FDA3816C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1E4D6-1958-EA3E-692A-345FDCEC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EED4A5-9F4D-3B3A-0105-375C8BB4D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/>
              <a:t>Cliente Interno:</a:t>
            </a:r>
          </a:p>
          <a:p>
            <a:pPr lvl="1"/>
            <a:r>
              <a:rPr lang="es-PE" dirty="0"/>
              <a:t>MTBF = Horas de Operación/</a:t>
            </a:r>
            <a:r>
              <a:rPr lang="es-PE" dirty="0" err="1"/>
              <a:t>Nro</a:t>
            </a:r>
            <a:r>
              <a:rPr lang="es-PE" dirty="0"/>
              <a:t> de Fallos</a:t>
            </a:r>
          </a:p>
          <a:p>
            <a:pPr lvl="1"/>
            <a:r>
              <a:rPr lang="es-PE" dirty="0"/>
              <a:t>MTTR = Horas de Reparación/</a:t>
            </a:r>
            <a:r>
              <a:rPr lang="es-PE" dirty="0" err="1"/>
              <a:t>Nro</a:t>
            </a:r>
            <a:r>
              <a:rPr lang="es-PE" dirty="0"/>
              <a:t> de Fallos</a:t>
            </a:r>
          </a:p>
          <a:p>
            <a:pPr lvl="1"/>
            <a:r>
              <a:rPr lang="es-PE" dirty="0"/>
              <a:t>Disponibilidad:</a:t>
            </a:r>
          </a:p>
          <a:p>
            <a:pPr lvl="2"/>
            <a:r>
              <a:rPr lang="es-PE" dirty="0"/>
              <a:t>MTBF/MTBF + MTTR</a:t>
            </a:r>
          </a:p>
          <a:p>
            <a:pPr lvl="2"/>
            <a:r>
              <a:rPr lang="es-PE" dirty="0"/>
              <a:t>Horas de Operación/(Horas de Operación + Horas de Falla)</a:t>
            </a:r>
          </a:p>
          <a:p>
            <a:pPr lvl="2"/>
            <a:r>
              <a:rPr lang="es-PE" dirty="0"/>
              <a:t>(Horas Planificadas – Horas de Falla)/Horas Planificadas --- [Asumiendo: H Operación = Horas Planificadas – Horas de Falla]</a:t>
            </a:r>
          </a:p>
          <a:p>
            <a:pPr lvl="1"/>
            <a:r>
              <a:rPr lang="es-PE" dirty="0"/>
              <a:t>El MTBF debe tender a subir, al igual que la Disponibilidad, el MTTR debe tender a bajar</a:t>
            </a:r>
          </a:p>
          <a:p>
            <a:pPr lvl="1"/>
            <a:r>
              <a:rPr lang="es-PE" dirty="0"/>
              <a:t>Si el MTTR baja y el MTBF sube, hay un problema</a:t>
            </a:r>
          </a:p>
          <a:p>
            <a:pPr lvl="1"/>
            <a:r>
              <a:rPr lang="es-PE" dirty="0"/>
              <a:t>Se debe medir por </a:t>
            </a:r>
            <a:r>
              <a:rPr lang="es-PE" dirty="0" err="1"/>
              <a:t>item</a:t>
            </a:r>
            <a:r>
              <a:rPr lang="es-PE" dirty="0"/>
              <a:t> mantenible o por máquina, las mediciones por línea o por planta son solamente como un resumen</a:t>
            </a:r>
          </a:p>
          <a:p>
            <a:pPr lvl="3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8999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59103D-9315-BF15-9F3E-5678ED70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C133B9-7A40-EE70-9437-8B2E303BD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Cliente interno</a:t>
            </a:r>
          </a:p>
          <a:p>
            <a:pPr lvl="1"/>
            <a:r>
              <a:rPr lang="es-PE" dirty="0"/>
              <a:t>Desviación del MP: (Tiempo Real – Tiempo Planeado)/Tiempo Planeado</a:t>
            </a:r>
          </a:p>
          <a:p>
            <a:pPr lvl="2"/>
            <a:r>
              <a:rPr lang="es-PE" dirty="0"/>
              <a:t>Meta: +/- 10%</a:t>
            </a:r>
          </a:p>
          <a:p>
            <a:pPr lvl="2"/>
            <a:r>
              <a:rPr lang="es-PE" dirty="0"/>
              <a:t>Se debe de medir por OT y por planificador. En casos donde la desviación sea mayor al +/- 10% se debe de realizar un análisis de causas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628513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FA401-F43C-A41A-D2A5-7CD4D122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32B010-AE40-6DA7-F282-0CDFB2EF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Procesos internos:</a:t>
            </a:r>
          </a:p>
          <a:p>
            <a:pPr lvl="1"/>
            <a:r>
              <a:rPr lang="es-PE" dirty="0"/>
              <a:t>Cumplimiento de MP</a:t>
            </a:r>
          </a:p>
          <a:p>
            <a:pPr lvl="2"/>
            <a:r>
              <a:rPr lang="es-PE" dirty="0"/>
              <a:t>Buscar el 100% de cumplimiento dentro del 10% del tiempo en los activos críticos</a:t>
            </a:r>
          </a:p>
          <a:p>
            <a:pPr lvl="2"/>
            <a:r>
              <a:rPr lang="es-PE" dirty="0"/>
              <a:t>90% de cumplimiento dentro del 10% del tiempo en el total de activos</a:t>
            </a:r>
          </a:p>
          <a:p>
            <a:pPr lvl="1"/>
            <a:r>
              <a:rPr lang="es-PE" dirty="0"/>
              <a:t>Tiempo de llave: Horas en tareas de mantenimiento/Horas totales</a:t>
            </a:r>
          </a:p>
          <a:p>
            <a:pPr lvl="2"/>
            <a:r>
              <a:rPr lang="es-PE" dirty="0"/>
              <a:t>Realizado por muestreo</a:t>
            </a:r>
          </a:p>
          <a:p>
            <a:pPr lvl="2"/>
            <a:r>
              <a:rPr lang="es-PE" dirty="0"/>
              <a:t>No es posible hacer medición en línea</a:t>
            </a:r>
          </a:p>
          <a:p>
            <a:pPr lvl="2"/>
            <a:r>
              <a:rPr lang="es-PE" dirty="0"/>
              <a:t>Se trabaja para encontrar puntos cuello de botella</a:t>
            </a:r>
          </a:p>
          <a:p>
            <a:pPr lvl="1"/>
            <a:r>
              <a:rPr lang="es-PE" dirty="0"/>
              <a:t>Retrabajos: HH en OT identificadas como retrabajo/HH OTs totales</a:t>
            </a:r>
          </a:p>
          <a:p>
            <a:pPr lvl="2"/>
            <a:r>
              <a:rPr lang="es-PE" dirty="0"/>
              <a:t>Identificar trabajo en equipo previamente intervenido</a:t>
            </a:r>
          </a:p>
          <a:p>
            <a:pPr lvl="2"/>
            <a:r>
              <a:rPr lang="es-PE" dirty="0"/>
              <a:t>Analizar las causas para tomar acciones correctivas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78222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64033-40C3-0581-E09E-5ACB302F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EE06FE-2792-B680-5D57-98739D11E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/>
              <a:t>Aprendizaje y Crecimiento</a:t>
            </a:r>
          </a:p>
          <a:p>
            <a:pPr lvl="1"/>
            <a:r>
              <a:rPr lang="es-PE" dirty="0"/>
              <a:t>Horas de entrenamiento: Horas de entrenamiento al año/personas</a:t>
            </a:r>
          </a:p>
          <a:p>
            <a:pPr lvl="2"/>
            <a:r>
              <a:rPr lang="es-PE" dirty="0"/>
              <a:t>Separarlo por categorías y especialidades</a:t>
            </a:r>
          </a:p>
          <a:p>
            <a:pPr lvl="2"/>
            <a:r>
              <a:rPr lang="es-PE" dirty="0"/>
              <a:t>No se cuentan los entrenamientos mandatorios por ley</a:t>
            </a:r>
          </a:p>
          <a:p>
            <a:pPr lvl="2"/>
            <a:r>
              <a:rPr lang="es-PE" dirty="0"/>
              <a:t>Solamente entrenamientos que sean resultado de identificar una necesidad para mejorar el desempeño de mantenimiento</a:t>
            </a:r>
          </a:p>
          <a:p>
            <a:pPr lvl="1"/>
            <a:r>
              <a:rPr lang="es-PE" dirty="0"/>
              <a:t>Costo entrenamiento mantenimiento</a:t>
            </a:r>
          </a:p>
          <a:p>
            <a:pPr lvl="2"/>
            <a:r>
              <a:rPr lang="es-PE" dirty="0"/>
              <a:t>S/./personas</a:t>
            </a:r>
          </a:p>
          <a:p>
            <a:pPr lvl="2"/>
            <a:r>
              <a:rPr lang="es-PE" dirty="0"/>
              <a:t>S//Planilla de Mantenimiento x 100%</a:t>
            </a:r>
          </a:p>
          <a:p>
            <a:pPr lvl="1"/>
            <a:r>
              <a:rPr lang="es-PE" dirty="0"/>
              <a:t>Ideas generadas: Sumatoria de ideas generadas por el equipo</a:t>
            </a:r>
          </a:p>
          <a:p>
            <a:pPr lvl="1"/>
            <a:r>
              <a:rPr lang="es-PE" dirty="0"/>
              <a:t>Ahorro por ideas: </a:t>
            </a:r>
          </a:p>
          <a:p>
            <a:pPr lvl="2"/>
            <a:r>
              <a:rPr lang="es-PE" dirty="0"/>
              <a:t>Ahorro por ideas en S/.</a:t>
            </a:r>
          </a:p>
          <a:p>
            <a:pPr lvl="2"/>
            <a:r>
              <a:rPr lang="es-PE" dirty="0"/>
              <a:t>ROI por las ideas: (Beneficio – inversión</a:t>
            </a:r>
            <a:r>
              <a:rPr lang="es-PE"/>
              <a:t>)/Inversión</a:t>
            </a:r>
            <a:endParaRPr lang="es-419" dirty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693823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52B7C-6C3E-2EA6-E359-A1A7FBF4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Herramientas para el seguimiento de indicadores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E86C1C-2EE2-D7BE-C89F-F12F904B1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9734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6C8622C-1386-32BA-356C-5BDC441D7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9EBD178-91C0-4257-D92E-974F29B5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Análisis de tendencias:</a:t>
            </a:r>
          </a:p>
          <a:p>
            <a:pPr lvl="1"/>
            <a:r>
              <a:rPr lang="es-ES" dirty="0"/>
              <a:t>Podemos realizar una regresión lineal para ver si el número está subiendo o bajando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Lo importante es identificar las causas de los problemas, si no podemos aislar el problema no podemos encontrar las soluciones</a:t>
            </a:r>
          </a:p>
          <a:p>
            <a:pPr lvl="1"/>
            <a:r>
              <a:rPr lang="es-ES" dirty="0"/>
              <a:t>Medir planta completa no nos da las respuestas, hay que medir a niveles inferiores</a:t>
            </a:r>
          </a:p>
          <a:p>
            <a:pPr lvl="1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49545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1474188-D238-B73B-ACC7-4D61A932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9" y="1976892"/>
            <a:ext cx="4343623" cy="322596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4AD20C7-5436-D330-057A-4C39855E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102" y="1976892"/>
            <a:ext cx="4352091" cy="2904216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C8CBBDC3-D22A-307D-58EF-B1183373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8204" cy="1325562"/>
          </a:xfrm>
        </p:spPr>
        <p:txBody>
          <a:bodyPr/>
          <a:lstStyle/>
          <a:p>
            <a:r>
              <a:rPr lang="es-PE" dirty="0"/>
              <a:t>Herramientas de análisis</a:t>
            </a:r>
            <a:endParaRPr lang="es-419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2AC3BC0-A2DB-6CC7-3922-AC3A6F21C4DE}"/>
              </a:ext>
            </a:extLst>
          </p:cNvPr>
          <p:cNvCxnSpPr/>
          <p:nvPr/>
        </p:nvCxnSpPr>
        <p:spPr>
          <a:xfrm>
            <a:off x="1173796" y="2680138"/>
            <a:ext cx="37135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BC2515F-634A-D9C1-917D-8497A4D3D615}"/>
              </a:ext>
            </a:extLst>
          </p:cNvPr>
          <p:cNvCxnSpPr/>
          <p:nvPr/>
        </p:nvCxnSpPr>
        <p:spPr>
          <a:xfrm>
            <a:off x="1354828" y="3810001"/>
            <a:ext cx="37135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AFDD9-08BC-0B1A-071E-E31C82D2C0CA}"/>
              </a:ext>
            </a:extLst>
          </p:cNvPr>
          <p:cNvSpPr txBox="1"/>
          <p:nvPr/>
        </p:nvSpPr>
        <p:spPr>
          <a:xfrm>
            <a:off x="1608083" y="5423338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En que momento tuve una no conformidad</a:t>
            </a:r>
            <a:endParaRPr lang="es-419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4ED778E-B6DC-6D95-0F59-49EF50711E99}"/>
              </a:ext>
            </a:extLst>
          </p:cNvPr>
          <p:cNvCxnSpPr>
            <a:cxnSpLocks/>
          </p:cNvCxnSpPr>
          <p:nvPr/>
        </p:nvCxnSpPr>
        <p:spPr>
          <a:xfrm>
            <a:off x="6660660" y="1881352"/>
            <a:ext cx="0" cy="24384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69F79EA-AEC3-CF87-0C71-5215DC6BA012}"/>
              </a:ext>
            </a:extLst>
          </p:cNvPr>
          <p:cNvCxnSpPr>
            <a:cxnSpLocks/>
          </p:cNvCxnSpPr>
          <p:nvPr/>
        </p:nvCxnSpPr>
        <p:spPr>
          <a:xfrm>
            <a:off x="8725943" y="1781504"/>
            <a:ext cx="0" cy="24384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2496540-3761-1D0B-5DF4-34752352CFF8}"/>
              </a:ext>
            </a:extLst>
          </p:cNvPr>
          <p:cNvSpPr txBox="1"/>
          <p:nvPr/>
        </p:nvSpPr>
        <p:spPr>
          <a:xfrm>
            <a:off x="5509102" y="4775695"/>
            <a:ext cx="51605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00" dirty="0"/>
              <a:t>1er lote calculaba una cantidad de material a dosificar</a:t>
            </a:r>
          </a:p>
          <a:p>
            <a:r>
              <a:rPr lang="es-PE" sz="1000" dirty="0"/>
              <a:t>Pesaba, restaba el peso real de la especificación y la diferencia la compensaba en el siguiente lote</a:t>
            </a:r>
            <a:endParaRPr lang="es-419" sz="1000" dirty="0"/>
          </a:p>
        </p:txBody>
      </p:sp>
    </p:spTree>
    <p:extLst>
      <p:ext uri="{BB962C8B-B14F-4D97-AF65-F5344CB8AC3E}">
        <p14:creationId xmlns:p14="http://schemas.microsoft.com/office/powerpoint/2010/main" val="388926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CDF7B5A-5341-2527-CB69-EA20F3D7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69" y="1421808"/>
            <a:ext cx="4784639" cy="42160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801F57C-C8DB-0996-3F01-493BEBD5F4BD}"/>
              </a:ext>
            </a:extLst>
          </p:cNvPr>
          <p:cNvSpPr txBox="1"/>
          <p:nvPr/>
        </p:nvSpPr>
        <p:spPr>
          <a:xfrm>
            <a:off x="6309459" y="1577563"/>
            <a:ext cx="4655976" cy="370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419" sz="2133" b="1" dirty="0"/>
              <a:t>Diagrama de Pareto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s-419" sz="2133" dirty="0"/>
              <a:t>Permite estratificar los incidentes de manera que se pueda visibilizar lo más importante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s-419" sz="2133" dirty="0"/>
              <a:t>Es así que se asignan los recursos a las categorías más importantes</a:t>
            </a:r>
          </a:p>
          <a:p>
            <a:pPr marL="380990" lvl="1" indent="-380990">
              <a:buFont typeface="Arial" panose="020B0604020202020204" pitchFamily="34" charset="0"/>
              <a:buChar char="•"/>
            </a:pPr>
            <a:r>
              <a:rPr lang="es-419" sz="2133" dirty="0"/>
              <a:t>La clasificación va a depender del proceso o indicador que busquemos mejorar.</a:t>
            </a:r>
          </a:p>
          <a:p>
            <a:pPr lvl="1"/>
            <a:endParaRPr lang="es-419" sz="2133" dirty="0"/>
          </a:p>
          <a:p>
            <a:endParaRPr lang="es-419" sz="2133" dirty="0"/>
          </a:p>
        </p:txBody>
      </p:sp>
    </p:spTree>
    <p:extLst>
      <p:ext uri="{BB962C8B-B14F-4D97-AF65-F5344CB8AC3E}">
        <p14:creationId xmlns:p14="http://schemas.microsoft.com/office/powerpoint/2010/main" val="145087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11204C78-E4E6-4DFB-B0FB-D26E39F27A21}"/>
              </a:ext>
            </a:extLst>
          </p:cNvPr>
          <p:cNvSpPr txBox="1"/>
          <p:nvPr/>
        </p:nvSpPr>
        <p:spPr>
          <a:xfrm>
            <a:off x="441757" y="1008132"/>
            <a:ext cx="100366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419" sz="2133" b="1" dirty="0"/>
              <a:t>Jack-</a:t>
            </a:r>
            <a:r>
              <a:rPr lang="es-419" sz="2133" b="1" dirty="0" err="1"/>
              <a:t>Knife</a:t>
            </a:r>
            <a:endParaRPr lang="es-419" sz="2133" b="1" dirty="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8705334-C8B7-0DA9-9E0A-A9F0770DBFC1}"/>
              </a:ext>
            </a:extLst>
          </p:cNvPr>
          <p:cNvGrpSpPr/>
          <p:nvPr/>
        </p:nvGrpSpPr>
        <p:grpSpPr>
          <a:xfrm>
            <a:off x="731783" y="1604154"/>
            <a:ext cx="7239000" cy="4245714"/>
            <a:chOff x="731783" y="1604154"/>
            <a:chExt cx="7239000" cy="4245714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1129AB76-B1B5-C314-125F-FD8334D5145D}"/>
                </a:ext>
              </a:extLst>
            </p:cNvPr>
            <p:cNvGrpSpPr/>
            <p:nvPr/>
          </p:nvGrpSpPr>
          <p:grpSpPr>
            <a:xfrm>
              <a:off x="731783" y="1604154"/>
              <a:ext cx="7239000" cy="4245714"/>
              <a:chOff x="3338349" y="2183607"/>
              <a:chExt cx="7239000" cy="4245714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528A0A90-684C-A6EB-9A7A-5A0064DB10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/>
              <a:stretch/>
            </p:blipFill>
            <p:spPr>
              <a:xfrm>
                <a:off x="3338349" y="2809821"/>
                <a:ext cx="7239000" cy="3619500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9E870E99-4D1D-D72F-3732-24FBCC74D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7809" y="2183607"/>
                <a:ext cx="2295525" cy="419100"/>
              </a:xfrm>
              <a:prstGeom prst="rect">
                <a:avLst/>
              </a:prstGeom>
            </p:spPr>
          </p:pic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E2B2E6F6-0BA8-5E8E-69CF-30EA28D80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4121" y="2481181"/>
                <a:ext cx="3771900" cy="342900"/>
              </a:xfrm>
              <a:prstGeom prst="rect">
                <a:avLst/>
              </a:prstGeom>
            </p:spPr>
          </p:pic>
        </p:grp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BBCAC6BB-18CD-00A6-60FA-42FA2FBC43D3}"/>
                </a:ext>
              </a:extLst>
            </p:cNvPr>
            <p:cNvSpPr/>
            <p:nvPr/>
          </p:nvSpPr>
          <p:spPr>
            <a:xfrm>
              <a:off x="6337738" y="5591503"/>
              <a:ext cx="1135117" cy="2583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367296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47CC52-95DA-DF48-8C24-65C3D412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09" y="1375376"/>
            <a:ext cx="3543300" cy="28670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8021EA-AC5A-B49B-F2E9-BAE0D62E86C8}"/>
              </a:ext>
            </a:extLst>
          </p:cNvPr>
          <p:cNvSpPr/>
          <p:nvPr/>
        </p:nvSpPr>
        <p:spPr>
          <a:xfrm>
            <a:off x="2858814" y="1713186"/>
            <a:ext cx="1135117" cy="2154621"/>
          </a:xfrm>
          <a:prstGeom prst="rect">
            <a:avLst/>
          </a:prstGeom>
          <a:solidFill>
            <a:srgbClr val="374D81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/>
              <a:t>Problemas de Confiabilidad</a:t>
            </a:r>
            <a:endParaRPr lang="es-419" sz="11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D26C1A3-E94F-A04A-5BC7-56C68C6DE137}"/>
              </a:ext>
            </a:extLst>
          </p:cNvPr>
          <p:cNvSpPr/>
          <p:nvPr/>
        </p:nvSpPr>
        <p:spPr>
          <a:xfrm>
            <a:off x="1492470" y="1713186"/>
            <a:ext cx="2501461" cy="683173"/>
          </a:xfrm>
          <a:prstGeom prst="rect">
            <a:avLst/>
          </a:prstGeom>
          <a:solidFill>
            <a:srgbClr val="374D81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/>
              <a:t>Problemas de Mantenibilidad</a:t>
            </a:r>
            <a:endParaRPr lang="es-419" sz="11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D557E1-013F-1663-9942-B4258D13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818" y="889272"/>
            <a:ext cx="2886075" cy="1647825"/>
          </a:xfrm>
          <a:prstGeom prst="rect">
            <a:avLst/>
          </a:prstGeom>
        </p:spPr>
      </p:pic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BB6BFAE0-6695-A961-53B9-87D20BDED474}"/>
              </a:ext>
            </a:extLst>
          </p:cNvPr>
          <p:cNvSpPr/>
          <p:nvPr/>
        </p:nvSpPr>
        <p:spPr>
          <a:xfrm rot="16200000">
            <a:off x="1860332" y="1481957"/>
            <a:ext cx="1902372" cy="2364829"/>
          </a:xfrm>
          <a:prstGeom prst="triangle">
            <a:avLst>
              <a:gd name="adj" fmla="val 100000"/>
            </a:avLst>
          </a:prstGeom>
          <a:solidFill>
            <a:srgbClr val="374D81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PE" sz="1200" dirty="0"/>
              <a:t>Disponibilidad</a:t>
            </a:r>
            <a:endParaRPr lang="es-419" sz="12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B79BC31-D90B-A64E-99ED-7596854C8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527" y="3136412"/>
            <a:ext cx="6058463" cy="30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904948" y="2423937"/>
            <a:ext cx="634180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6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Supervisión de</a:t>
            </a:r>
          </a:p>
          <a:p>
            <a:pPr algn="ctr"/>
            <a:r>
              <a:rPr lang="es-ES" sz="66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Mantenimiento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26249" y="1401509"/>
            <a:ext cx="38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CURSO DE ESPECIALIZACION</a:t>
            </a:r>
          </a:p>
        </p:txBody>
      </p:sp>
    </p:spTree>
    <p:extLst>
      <p:ext uri="{BB962C8B-B14F-4D97-AF65-F5344CB8AC3E}">
        <p14:creationId xmlns:p14="http://schemas.microsoft.com/office/powerpoint/2010/main" val="182561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5E971-9DE5-EC40-C05F-21F667DD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La toma de decisiones basada en Indicadores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6CD17D-9548-8088-AB80-C6827646D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61319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46B4C9-CDCF-C6C9-BFB0-F54AE85B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925852F-F726-9703-8AF2-07E548CD3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importante tener una rutina para revisión de indicadores</a:t>
            </a:r>
          </a:p>
          <a:p>
            <a:r>
              <a:rPr lang="es-ES" dirty="0"/>
              <a:t>Revisar una vez al mes no permite realizar control de los resultados</a:t>
            </a:r>
          </a:p>
          <a:p>
            <a:pPr lvl="1"/>
            <a:r>
              <a:rPr lang="es-ES" dirty="0"/>
              <a:t>Indicadores en Avance</a:t>
            </a:r>
          </a:p>
          <a:p>
            <a:pPr lvl="1"/>
            <a:r>
              <a:rPr lang="es-ES" dirty="0"/>
              <a:t>Indicadores en Retraso</a:t>
            </a:r>
          </a:p>
          <a:p>
            <a:pPr lvl="1"/>
            <a:endParaRPr lang="es-ES" dirty="0"/>
          </a:p>
          <a:p>
            <a:r>
              <a:rPr lang="es-ES" dirty="0"/>
              <a:t>Al ver los resultados debemos de revisar si:</a:t>
            </a:r>
          </a:p>
          <a:p>
            <a:pPr lvl="1"/>
            <a:r>
              <a:rPr lang="es-ES" dirty="0"/>
              <a:t>Estamos dentro de lo esperado</a:t>
            </a:r>
          </a:p>
          <a:p>
            <a:pPr lvl="1"/>
            <a:r>
              <a:rPr lang="es-ES" dirty="0"/>
              <a:t>Estamos fuera de lo esperado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78135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034BC-A53D-0906-AFF5-9ACA7785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B0084-4D76-C763-3996-A9A34FE8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estamos fuera de lo esperado:</a:t>
            </a:r>
          </a:p>
          <a:p>
            <a:pPr lvl="1"/>
            <a:r>
              <a:rPr lang="es-ES" dirty="0"/>
              <a:t>Revisar si es un problema puntual identificado o algo sostenido</a:t>
            </a:r>
          </a:p>
          <a:p>
            <a:pPr lvl="1"/>
            <a:r>
              <a:rPr lang="es-ES" dirty="0"/>
              <a:t>De ser necesario, realizar un análisis causa raíz del problema</a:t>
            </a:r>
          </a:p>
          <a:p>
            <a:pPr lvl="1"/>
            <a:r>
              <a:rPr lang="es-ES" dirty="0"/>
              <a:t>Generar un plan de acción para llegar al resultado</a:t>
            </a:r>
          </a:p>
          <a:p>
            <a:pPr lvl="1"/>
            <a:r>
              <a:rPr lang="es-ES" dirty="0"/>
              <a:t>Revisar otros indicadores para ver si el verdadero origen del problema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4768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3421A-BCE9-9523-E978-668BAA42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F1BB84-7572-0BB8-D27A-E008017C2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estamos dentro de lo esperado:</a:t>
            </a:r>
          </a:p>
          <a:p>
            <a:pPr lvl="1"/>
            <a:r>
              <a:rPr lang="es-ES" dirty="0"/>
              <a:t>Ver si el resultado es sostenible en el tiempo</a:t>
            </a:r>
          </a:p>
          <a:p>
            <a:pPr lvl="1"/>
            <a:r>
              <a:rPr lang="es-ES" dirty="0"/>
              <a:t>Verificar si los otros indicadores de desempeño son consistentes con este resultado</a:t>
            </a:r>
          </a:p>
          <a:p>
            <a:pPr lvl="1"/>
            <a:r>
              <a:rPr lang="es-ES" dirty="0"/>
              <a:t>Plantearnos nuevas metas para mantener la mejora continua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56446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5D51D-31AE-D75D-261B-0557ED7A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Planes de Acción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F3A7CD-5022-77BE-3A3C-1A95A3029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46309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9D6B34F-4184-4A26-9278-F76DD2EE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Ejemplo de Lectura 1</a:t>
            </a: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1A05AA3E-F934-46FB-90EE-A85E6E87761A}"/>
              </a:ext>
            </a:extLst>
          </p:cNvPr>
          <p:cNvSpPr/>
          <p:nvPr/>
        </p:nvSpPr>
        <p:spPr>
          <a:xfrm>
            <a:off x="8796250" y="3478828"/>
            <a:ext cx="182013" cy="5205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C7D1E22B-ACD3-44CB-B795-996B8ECA5462}"/>
              </a:ext>
            </a:extLst>
          </p:cNvPr>
          <p:cNvSpPr/>
          <p:nvPr/>
        </p:nvSpPr>
        <p:spPr>
          <a:xfrm>
            <a:off x="8796250" y="4183888"/>
            <a:ext cx="182013" cy="3692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DF08D313-8603-4D7D-A8A9-066C69CD0B17}"/>
              </a:ext>
            </a:extLst>
          </p:cNvPr>
          <p:cNvSpPr/>
          <p:nvPr/>
        </p:nvSpPr>
        <p:spPr>
          <a:xfrm rot="10800000">
            <a:off x="8763355" y="2536719"/>
            <a:ext cx="527974" cy="17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ADB4728-4AE3-4042-BC68-402319F4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57" y="1712396"/>
            <a:ext cx="6854998" cy="38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67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CE0C6-AE45-4F4B-B3EF-89A70295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Ejemplo de Lectura 2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4DADC7A9-A053-410E-9C24-E5617CA68C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09689" y="1941585"/>
          <a:ext cx="6972300" cy="391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972312" imgH="3914959" progId="Excel.Sheet.12">
                  <p:embed/>
                </p:oleObj>
              </mc:Choice>
              <mc:Fallback>
                <p:oleObj name="Worksheet" r:id="rId2" imgW="6972312" imgH="3914959" progId="Excel.Sheet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4DADC7A9-A053-410E-9C24-E5617CA68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9689" y="1941585"/>
                        <a:ext cx="6972300" cy="391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errar llave 5">
            <a:extLst>
              <a:ext uri="{FF2B5EF4-FFF2-40B4-BE49-F238E27FC236}">
                <a16:creationId xmlns:a16="http://schemas.microsoft.com/office/drawing/2014/main" id="{D5DB2697-8F76-4460-B4D4-6B80C2E1C34B}"/>
              </a:ext>
            </a:extLst>
          </p:cNvPr>
          <p:cNvSpPr/>
          <p:nvPr/>
        </p:nvSpPr>
        <p:spPr>
          <a:xfrm>
            <a:off x="9081990" y="4467815"/>
            <a:ext cx="182013" cy="3692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B8B54BD-6F4D-45FE-A32E-3A6325F5113D}"/>
              </a:ext>
            </a:extLst>
          </p:cNvPr>
          <p:cNvSpPr/>
          <p:nvPr/>
        </p:nvSpPr>
        <p:spPr>
          <a:xfrm rot="10800000">
            <a:off x="9084031" y="2741643"/>
            <a:ext cx="527974" cy="17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56D7A68-9843-4AF9-8763-0AFAA185D815}"/>
              </a:ext>
            </a:extLst>
          </p:cNvPr>
          <p:cNvSpPr/>
          <p:nvPr/>
        </p:nvSpPr>
        <p:spPr>
          <a:xfrm rot="10800000">
            <a:off x="9096718" y="3694666"/>
            <a:ext cx="527974" cy="17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F7D5EB1-CC9C-4C2F-8C43-EB99AD712463}"/>
              </a:ext>
            </a:extLst>
          </p:cNvPr>
          <p:cNvSpPr/>
          <p:nvPr/>
        </p:nvSpPr>
        <p:spPr>
          <a:xfrm>
            <a:off x="9137870" y="2966904"/>
            <a:ext cx="97997" cy="4816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0373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CE0C6-AE45-4F4B-B3EF-89A70295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Ejemplo de Lectura 3</a:t>
            </a:r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D5DB2697-8F76-4460-B4D4-6B80C2E1C34B}"/>
              </a:ext>
            </a:extLst>
          </p:cNvPr>
          <p:cNvSpPr/>
          <p:nvPr/>
        </p:nvSpPr>
        <p:spPr>
          <a:xfrm>
            <a:off x="8962706" y="4387511"/>
            <a:ext cx="182013" cy="3692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B8B54BD-6F4D-45FE-A32E-3A6325F5113D}"/>
              </a:ext>
            </a:extLst>
          </p:cNvPr>
          <p:cNvSpPr/>
          <p:nvPr/>
        </p:nvSpPr>
        <p:spPr>
          <a:xfrm rot="10800000">
            <a:off x="8964747" y="2661339"/>
            <a:ext cx="527974" cy="17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56D7A68-9843-4AF9-8763-0AFAA185D815}"/>
              </a:ext>
            </a:extLst>
          </p:cNvPr>
          <p:cNvSpPr/>
          <p:nvPr/>
        </p:nvSpPr>
        <p:spPr>
          <a:xfrm rot="10800000">
            <a:off x="8977434" y="3614362"/>
            <a:ext cx="527974" cy="17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BF7D5EB1-CC9C-4C2F-8C43-EB99AD712463}"/>
              </a:ext>
            </a:extLst>
          </p:cNvPr>
          <p:cNvSpPr/>
          <p:nvPr/>
        </p:nvSpPr>
        <p:spPr>
          <a:xfrm>
            <a:off x="9018586" y="2886600"/>
            <a:ext cx="97997" cy="4816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9D8EDF8E-C482-48D3-B034-777B38FC32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0405" y="1861281"/>
          <a:ext cx="6972300" cy="391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972312" imgH="3914959" progId="Excel.Sheet.12">
                  <p:embed/>
                </p:oleObj>
              </mc:Choice>
              <mc:Fallback>
                <p:oleObj name="Worksheet" r:id="rId2" imgW="6972312" imgH="3914959" progId="Excel.Shee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9D8EDF8E-C482-48D3-B034-777B38FC32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90405" y="1861281"/>
                        <a:ext cx="6972300" cy="391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487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AD4D5-03CB-450C-93AA-A2AA725D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Ejemplo de Lectura 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59E5EB-C7E3-4C3F-AEE6-FDBCB300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24" y="1670542"/>
            <a:ext cx="7204799" cy="40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8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BF1CF-947A-451C-ADC2-C9E6A38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Ejemplo de Lectura 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FF07D-8CE7-44E3-AEF6-8554900C1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95" y="1741760"/>
            <a:ext cx="7179718" cy="40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387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4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9" y="3611490"/>
            <a:ext cx="669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Gestión y Supervisión de KPI en Mantenimiento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990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424C5E5-B128-4222-BBD7-56CE368FC050}"/>
              </a:ext>
            </a:extLst>
          </p:cNvPr>
          <p:cNvSpPr/>
          <p:nvPr/>
        </p:nvSpPr>
        <p:spPr>
          <a:xfrm>
            <a:off x="3717562" y="6250899"/>
            <a:ext cx="4706911" cy="329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08F5B76-4D5A-49C2-8648-031E0E326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30" y="1465927"/>
            <a:ext cx="10515600" cy="595313"/>
          </a:xfrm>
        </p:spPr>
        <p:txBody>
          <a:bodyPr>
            <a:noAutofit/>
          </a:bodyPr>
          <a:lstStyle/>
          <a:p>
            <a:pPr algn="ctr"/>
            <a:r>
              <a:rPr lang="es-419" sz="3200" dirty="0">
                <a:latin typeface="Arial" panose="020B0604020202020204" pitchFamily="34" charset="0"/>
                <a:cs typeface="Arial" panose="020B0604020202020204" pitchFamily="34" charset="0"/>
              </a:rPr>
              <a:t>El proceso del plan estratégico de mantenimiento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1D49B84-FCBA-430C-9424-4B3B43BAB24F}"/>
              </a:ext>
            </a:extLst>
          </p:cNvPr>
          <p:cNvSpPr/>
          <p:nvPr/>
        </p:nvSpPr>
        <p:spPr>
          <a:xfrm>
            <a:off x="124184" y="2519745"/>
            <a:ext cx="1515423" cy="1515423"/>
          </a:xfrm>
          <a:prstGeom prst="roundRect">
            <a:avLst>
              <a:gd name="adj" fmla="val 10000"/>
            </a:avLst>
          </a:prstGeom>
          <a:blipFill>
            <a:blip r:embed="rId2"/>
            <a:srcRect/>
            <a:stretch>
              <a:fillRect l="-45000" r="-4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07D9D182-0BAF-46DC-A420-94A367B8E4EB}"/>
              </a:ext>
            </a:extLst>
          </p:cNvPr>
          <p:cNvSpPr/>
          <p:nvPr/>
        </p:nvSpPr>
        <p:spPr>
          <a:xfrm>
            <a:off x="370881" y="3429000"/>
            <a:ext cx="1515423" cy="1515423"/>
          </a:xfrm>
          <a:custGeom>
            <a:avLst/>
            <a:gdLst>
              <a:gd name="connsiteX0" fmla="*/ 0 w 1515423"/>
              <a:gd name="connsiteY0" fmla="*/ 151542 h 1515423"/>
              <a:gd name="connsiteX1" fmla="*/ 151542 w 1515423"/>
              <a:gd name="connsiteY1" fmla="*/ 0 h 1515423"/>
              <a:gd name="connsiteX2" fmla="*/ 1363881 w 1515423"/>
              <a:gd name="connsiteY2" fmla="*/ 0 h 1515423"/>
              <a:gd name="connsiteX3" fmla="*/ 1515423 w 1515423"/>
              <a:gd name="connsiteY3" fmla="*/ 151542 h 1515423"/>
              <a:gd name="connsiteX4" fmla="*/ 1515423 w 1515423"/>
              <a:gd name="connsiteY4" fmla="*/ 1363881 h 1515423"/>
              <a:gd name="connsiteX5" fmla="*/ 1363881 w 1515423"/>
              <a:gd name="connsiteY5" fmla="*/ 1515423 h 1515423"/>
              <a:gd name="connsiteX6" fmla="*/ 151542 w 1515423"/>
              <a:gd name="connsiteY6" fmla="*/ 1515423 h 1515423"/>
              <a:gd name="connsiteX7" fmla="*/ 0 w 1515423"/>
              <a:gd name="connsiteY7" fmla="*/ 1363881 h 1515423"/>
              <a:gd name="connsiteX8" fmla="*/ 0 w 1515423"/>
              <a:gd name="connsiteY8" fmla="*/ 151542 h 151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5423" h="1515423">
                <a:moveTo>
                  <a:pt x="0" y="151542"/>
                </a:moveTo>
                <a:cubicBezTo>
                  <a:pt x="0" y="67848"/>
                  <a:pt x="67848" y="0"/>
                  <a:pt x="151542" y="0"/>
                </a:cubicBezTo>
                <a:lnTo>
                  <a:pt x="1363881" y="0"/>
                </a:lnTo>
                <a:cubicBezTo>
                  <a:pt x="1447575" y="0"/>
                  <a:pt x="1515423" y="67848"/>
                  <a:pt x="1515423" y="151542"/>
                </a:cubicBezTo>
                <a:lnTo>
                  <a:pt x="1515423" y="1363881"/>
                </a:lnTo>
                <a:cubicBezTo>
                  <a:pt x="1515423" y="1447575"/>
                  <a:pt x="1447575" y="1515423"/>
                  <a:pt x="1363881" y="1515423"/>
                </a:cubicBezTo>
                <a:lnTo>
                  <a:pt x="151542" y="1515423"/>
                </a:lnTo>
                <a:cubicBezTo>
                  <a:pt x="67848" y="1515423"/>
                  <a:pt x="0" y="1447575"/>
                  <a:pt x="0" y="1363881"/>
                </a:cubicBezTo>
                <a:lnTo>
                  <a:pt x="0" y="151542"/>
                </a:lnTo>
                <a:close/>
              </a:path>
            </a:pathLst>
          </a:custGeom>
          <a:solidFill>
            <a:srgbClr val="00E4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965" tIns="112965" rIns="112965" bIns="112965" numCol="1" spcCol="1270" anchor="t" anchorCtr="0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dirty="0"/>
              <a:t>Defina el Contexto</a:t>
            </a:r>
            <a:endParaRPr lang="en-US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400" dirty="0"/>
              <a:t>Necesidades de la Compañía</a:t>
            </a:r>
            <a:endParaRPr lang="en-US" sz="14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400" dirty="0"/>
              <a:t>Alcance</a:t>
            </a:r>
            <a:endParaRPr lang="en-US" sz="1400" dirty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BCB7985B-9319-49D3-8678-C6D2216E4A49}"/>
              </a:ext>
            </a:extLst>
          </p:cNvPr>
          <p:cNvSpPr/>
          <p:nvPr/>
        </p:nvSpPr>
        <p:spPr>
          <a:xfrm>
            <a:off x="1931510" y="3095389"/>
            <a:ext cx="291904" cy="364135"/>
          </a:xfrm>
          <a:custGeom>
            <a:avLst/>
            <a:gdLst>
              <a:gd name="connsiteX0" fmla="*/ 0 w 291904"/>
              <a:gd name="connsiteY0" fmla="*/ 72827 h 364135"/>
              <a:gd name="connsiteX1" fmla="*/ 145952 w 291904"/>
              <a:gd name="connsiteY1" fmla="*/ 72827 h 364135"/>
              <a:gd name="connsiteX2" fmla="*/ 145952 w 291904"/>
              <a:gd name="connsiteY2" fmla="*/ 0 h 364135"/>
              <a:gd name="connsiteX3" fmla="*/ 291904 w 291904"/>
              <a:gd name="connsiteY3" fmla="*/ 182068 h 364135"/>
              <a:gd name="connsiteX4" fmla="*/ 145952 w 291904"/>
              <a:gd name="connsiteY4" fmla="*/ 364135 h 364135"/>
              <a:gd name="connsiteX5" fmla="*/ 145952 w 291904"/>
              <a:gd name="connsiteY5" fmla="*/ 291308 h 364135"/>
              <a:gd name="connsiteX6" fmla="*/ 0 w 291904"/>
              <a:gd name="connsiteY6" fmla="*/ 291308 h 364135"/>
              <a:gd name="connsiteX7" fmla="*/ 0 w 291904"/>
              <a:gd name="connsiteY7" fmla="*/ 72827 h 36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904" h="364135">
                <a:moveTo>
                  <a:pt x="0" y="72827"/>
                </a:moveTo>
                <a:lnTo>
                  <a:pt x="145952" y="72827"/>
                </a:lnTo>
                <a:lnTo>
                  <a:pt x="145952" y="0"/>
                </a:lnTo>
                <a:lnTo>
                  <a:pt x="291904" y="182068"/>
                </a:lnTo>
                <a:lnTo>
                  <a:pt x="145952" y="364135"/>
                </a:lnTo>
                <a:lnTo>
                  <a:pt x="145952" y="291308"/>
                </a:lnTo>
                <a:lnTo>
                  <a:pt x="0" y="291308"/>
                </a:lnTo>
                <a:lnTo>
                  <a:pt x="0" y="7282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2827" rIns="87571" bIns="72827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Aft>
                <a:spcPct val="35000"/>
              </a:spcAft>
            </a:pPr>
            <a:endParaRPr lang="en-US" sz="150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C43C1B70-36F1-451E-9D67-40ADEB56B809}"/>
              </a:ext>
            </a:extLst>
          </p:cNvPr>
          <p:cNvSpPr/>
          <p:nvPr/>
        </p:nvSpPr>
        <p:spPr>
          <a:xfrm>
            <a:off x="2473620" y="2519745"/>
            <a:ext cx="1515423" cy="1515423"/>
          </a:xfrm>
          <a:prstGeom prst="roundRect">
            <a:avLst>
              <a:gd name="adj" fmla="val 10000"/>
            </a:avLst>
          </a:prstGeom>
          <a:blipFill>
            <a:blip r:embed="rId3"/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488917"/>
              <a:satOff val="25000"/>
              <a:lumOff val="2633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455DE3B5-E69D-41BB-AEA4-07621ABAF5C7}"/>
              </a:ext>
            </a:extLst>
          </p:cNvPr>
          <p:cNvSpPr/>
          <p:nvPr/>
        </p:nvSpPr>
        <p:spPr>
          <a:xfrm>
            <a:off x="2720316" y="3429000"/>
            <a:ext cx="1515423" cy="1515423"/>
          </a:xfrm>
          <a:custGeom>
            <a:avLst/>
            <a:gdLst>
              <a:gd name="connsiteX0" fmla="*/ 0 w 1515423"/>
              <a:gd name="connsiteY0" fmla="*/ 151542 h 1515423"/>
              <a:gd name="connsiteX1" fmla="*/ 151542 w 1515423"/>
              <a:gd name="connsiteY1" fmla="*/ 0 h 1515423"/>
              <a:gd name="connsiteX2" fmla="*/ 1363881 w 1515423"/>
              <a:gd name="connsiteY2" fmla="*/ 0 h 1515423"/>
              <a:gd name="connsiteX3" fmla="*/ 1515423 w 1515423"/>
              <a:gd name="connsiteY3" fmla="*/ 151542 h 1515423"/>
              <a:gd name="connsiteX4" fmla="*/ 1515423 w 1515423"/>
              <a:gd name="connsiteY4" fmla="*/ 1363881 h 1515423"/>
              <a:gd name="connsiteX5" fmla="*/ 1363881 w 1515423"/>
              <a:gd name="connsiteY5" fmla="*/ 1515423 h 1515423"/>
              <a:gd name="connsiteX6" fmla="*/ 151542 w 1515423"/>
              <a:gd name="connsiteY6" fmla="*/ 1515423 h 1515423"/>
              <a:gd name="connsiteX7" fmla="*/ 0 w 1515423"/>
              <a:gd name="connsiteY7" fmla="*/ 1363881 h 1515423"/>
              <a:gd name="connsiteX8" fmla="*/ 0 w 1515423"/>
              <a:gd name="connsiteY8" fmla="*/ 151542 h 151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5423" h="1515423">
                <a:moveTo>
                  <a:pt x="0" y="151542"/>
                </a:moveTo>
                <a:cubicBezTo>
                  <a:pt x="0" y="67848"/>
                  <a:pt x="67848" y="0"/>
                  <a:pt x="151542" y="0"/>
                </a:cubicBezTo>
                <a:lnTo>
                  <a:pt x="1363881" y="0"/>
                </a:lnTo>
                <a:cubicBezTo>
                  <a:pt x="1447575" y="0"/>
                  <a:pt x="1515423" y="67848"/>
                  <a:pt x="1515423" y="151542"/>
                </a:cubicBezTo>
                <a:lnTo>
                  <a:pt x="1515423" y="1363881"/>
                </a:lnTo>
                <a:cubicBezTo>
                  <a:pt x="1515423" y="1447575"/>
                  <a:pt x="1447575" y="1515423"/>
                  <a:pt x="1363881" y="1515423"/>
                </a:cubicBezTo>
                <a:lnTo>
                  <a:pt x="151542" y="1515423"/>
                </a:lnTo>
                <a:cubicBezTo>
                  <a:pt x="67848" y="1515423"/>
                  <a:pt x="0" y="1447575"/>
                  <a:pt x="0" y="1363881"/>
                </a:cubicBezTo>
                <a:lnTo>
                  <a:pt x="0" y="151542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677650"/>
              <a:satOff val="25000"/>
              <a:lumOff val="-3676"/>
              <a:alphaOff val="0"/>
            </a:schemeClr>
          </a:fillRef>
          <a:effectRef idx="0">
            <a:schemeClr val="accent3">
              <a:hueOff val="677650"/>
              <a:satOff val="25000"/>
              <a:lumOff val="-367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965" tIns="112965" rIns="112965" bIns="112965" numCol="1" spcCol="1270" anchor="t" anchorCtr="0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dirty="0"/>
              <a:t>Realice un Diagnóstico</a:t>
            </a:r>
            <a:endParaRPr lang="en-US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400" dirty="0"/>
              <a:t>Fortalezas – Debilidades – Oportunidades - Amenazas</a:t>
            </a:r>
            <a:endParaRPr lang="en-US" sz="1400" dirty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A3B86D2C-C0D8-4653-858E-8DE73E3347FD}"/>
              </a:ext>
            </a:extLst>
          </p:cNvPr>
          <p:cNvSpPr/>
          <p:nvPr/>
        </p:nvSpPr>
        <p:spPr>
          <a:xfrm>
            <a:off x="4280945" y="3095389"/>
            <a:ext cx="291904" cy="364135"/>
          </a:xfrm>
          <a:custGeom>
            <a:avLst/>
            <a:gdLst>
              <a:gd name="connsiteX0" fmla="*/ 0 w 291904"/>
              <a:gd name="connsiteY0" fmla="*/ 72827 h 364135"/>
              <a:gd name="connsiteX1" fmla="*/ 145952 w 291904"/>
              <a:gd name="connsiteY1" fmla="*/ 72827 h 364135"/>
              <a:gd name="connsiteX2" fmla="*/ 145952 w 291904"/>
              <a:gd name="connsiteY2" fmla="*/ 0 h 364135"/>
              <a:gd name="connsiteX3" fmla="*/ 291904 w 291904"/>
              <a:gd name="connsiteY3" fmla="*/ 182068 h 364135"/>
              <a:gd name="connsiteX4" fmla="*/ 145952 w 291904"/>
              <a:gd name="connsiteY4" fmla="*/ 364135 h 364135"/>
              <a:gd name="connsiteX5" fmla="*/ 145952 w 291904"/>
              <a:gd name="connsiteY5" fmla="*/ 291308 h 364135"/>
              <a:gd name="connsiteX6" fmla="*/ 0 w 291904"/>
              <a:gd name="connsiteY6" fmla="*/ 291308 h 364135"/>
              <a:gd name="connsiteX7" fmla="*/ 0 w 291904"/>
              <a:gd name="connsiteY7" fmla="*/ 72827 h 36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904" h="364135">
                <a:moveTo>
                  <a:pt x="0" y="72827"/>
                </a:moveTo>
                <a:lnTo>
                  <a:pt x="145952" y="72827"/>
                </a:lnTo>
                <a:lnTo>
                  <a:pt x="145952" y="0"/>
                </a:lnTo>
                <a:lnTo>
                  <a:pt x="291904" y="182068"/>
                </a:lnTo>
                <a:lnTo>
                  <a:pt x="145952" y="364135"/>
                </a:lnTo>
                <a:lnTo>
                  <a:pt x="145952" y="291308"/>
                </a:lnTo>
                <a:lnTo>
                  <a:pt x="0" y="291308"/>
                </a:lnTo>
                <a:lnTo>
                  <a:pt x="0" y="7282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903533"/>
              <a:satOff val="33333"/>
              <a:lumOff val="-4902"/>
              <a:alphaOff val="0"/>
            </a:schemeClr>
          </a:fillRef>
          <a:effectRef idx="0">
            <a:schemeClr val="accent3">
              <a:hueOff val="903533"/>
              <a:satOff val="33333"/>
              <a:lumOff val="-490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2827" rIns="87571" bIns="72827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Aft>
                <a:spcPct val="35000"/>
              </a:spcAft>
            </a:pPr>
            <a:endParaRPr lang="en-US" sz="1500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74FC9EA0-5000-41EC-9D9E-3F54751762D3}"/>
              </a:ext>
            </a:extLst>
          </p:cNvPr>
          <p:cNvSpPr/>
          <p:nvPr/>
        </p:nvSpPr>
        <p:spPr>
          <a:xfrm>
            <a:off x="4823055" y="2519745"/>
            <a:ext cx="1515423" cy="1515423"/>
          </a:xfrm>
          <a:prstGeom prst="roundRect">
            <a:avLst>
              <a:gd name="adj" fmla="val 10000"/>
            </a:avLst>
          </a:prstGeom>
          <a:blipFill>
            <a:blip r:embed="rId4"/>
            <a:srcRect/>
            <a:stretch>
              <a:fillRect l="-4000" r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977834"/>
              <a:satOff val="50000"/>
              <a:lumOff val="5266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CB39B089-600B-4914-AAD5-CC8D786F6F85}"/>
              </a:ext>
            </a:extLst>
          </p:cNvPr>
          <p:cNvSpPr/>
          <p:nvPr/>
        </p:nvSpPr>
        <p:spPr>
          <a:xfrm>
            <a:off x="5069752" y="3429000"/>
            <a:ext cx="1515423" cy="1515423"/>
          </a:xfrm>
          <a:custGeom>
            <a:avLst/>
            <a:gdLst>
              <a:gd name="connsiteX0" fmla="*/ 0 w 1515423"/>
              <a:gd name="connsiteY0" fmla="*/ 151542 h 1515423"/>
              <a:gd name="connsiteX1" fmla="*/ 151542 w 1515423"/>
              <a:gd name="connsiteY1" fmla="*/ 0 h 1515423"/>
              <a:gd name="connsiteX2" fmla="*/ 1363881 w 1515423"/>
              <a:gd name="connsiteY2" fmla="*/ 0 h 1515423"/>
              <a:gd name="connsiteX3" fmla="*/ 1515423 w 1515423"/>
              <a:gd name="connsiteY3" fmla="*/ 151542 h 1515423"/>
              <a:gd name="connsiteX4" fmla="*/ 1515423 w 1515423"/>
              <a:gd name="connsiteY4" fmla="*/ 1363881 h 1515423"/>
              <a:gd name="connsiteX5" fmla="*/ 1363881 w 1515423"/>
              <a:gd name="connsiteY5" fmla="*/ 1515423 h 1515423"/>
              <a:gd name="connsiteX6" fmla="*/ 151542 w 1515423"/>
              <a:gd name="connsiteY6" fmla="*/ 1515423 h 1515423"/>
              <a:gd name="connsiteX7" fmla="*/ 0 w 1515423"/>
              <a:gd name="connsiteY7" fmla="*/ 1363881 h 1515423"/>
              <a:gd name="connsiteX8" fmla="*/ 0 w 1515423"/>
              <a:gd name="connsiteY8" fmla="*/ 151542 h 151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5423" h="1515423">
                <a:moveTo>
                  <a:pt x="0" y="151542"/>
                </a:moveTo>
                <a:cubicBezTo>
                  <a:pt x="0" y="67848"/>
                  <a:pt x="67848" y="0"/>
                  <a:pt x="151542" y="0"/>
                </a:cubicBezTo>
                <a:lnTo>
                  <a:pt x="1363881" y="0"/>
                </a:lnTo>
                <a:cubicBezTo>
                  <a:pt x="1447575" y="0"/>
                  <a:pt x="1515423" y="67848"/>
                  <a:pt x="1515423" y="151542"/>
                </a:cubicBezTo>
                <a:lnTo>
                  <a:pt x="1515423" y="1363881"/>
                </a:lnTo>
                <a:cubicBezTo>
                  <a:pt x="1515423" y="1447575"/>
                  <a:pt x="1447575" y="1515423"/>
                  <a:pt x="1363881" y="1515423"/>
                </a:cubicBezTo>
                <a:lnTo>
                  <a:pt x="151542" y="1515423"/>
                </a:lnTo>
                <a:cubicBezTo>
                  <a:pt x="67848" y="1515423"/>
                  <a:pt x="0" y="1447575"/>
                  <a:pt x="0" y="1363881"/>
                </a:cubicBezTo>
                <a:lnTo>
                  <a:pt x="0" y="151542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355300"/>
              <a:satOff val="50000"/>
              <a:lumOff val="-7353"/>
              <a:alphaOff val="0"/>
            </a:schemeClr>
          </a:fillRef>
          <a:effectRef idx="0">
            <a:schemeClr val="accent3">
              <a:hueOff val="1355300"/>
              <a:satOff val="50000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965" tIns="112965" rIns="112965" bIns="112965" numCol="1" spcCol="1270" anchor="t" anchorCtr="0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dirty="0"/>
              <a:t>Política</a:t>
            </a:r>
            <a:endParaRPr lang="en-US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400" dirty="0"/>
              <a:t>Principios</a:t>
            </a:r>
            <a:endParaRPr lang="en-US" sz="14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400" dirty="0"/>
              <a:t>Compromisos</a:t>
            </a:r>
            <a:endParaRPr lang="en-US" sz="1400" dirty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D1D74DD8-003F-4945-BA1E-1F46349A3F48}"/>
              </a:ext>
            </a:extLst>
          </p:cNvPr>
          <p:cNvSpPr/>
          <p:nvPr/>
        </p:nvSpPr>
        <p:spPr>
          <a:xfrm>
            <a:off x="6630381" y="3095389"/>
            <a:ext cx="291904" cy="364135"/>
          </a:xfrm>
          <a:custGeom>
            <a:avLst/>
            <a:gdLst>
              <a:gd name="connsiteX0" fmla="*/ 0 w 291904"/>
              <a:gd name="connsiteY0" fmla="*/ 72827 h 364135"/>
              <a:gd name="connsiteX1" fmla="*/ 145952 w 291904"/>
              <a:gd name="connsiteY1" fmla="*/ 72827 h 364135"/>
              <a:gd name="connsiteX2" fmla="*/ 145952 w 291904"/>
              <a:gd name="connsiteY2" fmla="*/ 0 h 364135"/>
              <a:gd name="connsiteX3" fmla="*/ 291904 w 291904"/>
              <a:gd name="connsiteY3" fmla="*/ 182068 h 364135"/>
              <a:gd name="connsiteX4" fmla="*/ 145952 w 291904"/>
              <a:gd name="connsiteY4" fmla="*/ 364135 h 364135"/>
              <a:gd name="connsiteX5" fmla="*/ 145952 w 291904"/>
              <a:gd name="connsiteY5" fmla="*/ 291308 h 364135"/>
              <a:gd name="connsiteX6" fmla="*/ 0 w 291904"/>
              <a:gd name="connsiteY6" fmla="*/ 291308 h 364135"/>
              <a:gd name="connsiteX7" fmla="*/ 0 w 291904"/>
              <a:gd name="connsiteY7" fmla="*/ 72827 h 36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904" h="364135">
                <a:moveTo>
                  <a:pt x="0" y="72827"/>
                </a:moveTo>
                <a:lnTo>
                  <a:pt x="145952" y="72827"/>
                </a:lnTo>
                <a:lnTo>
                  <a:pt x="145952" y="0"/>
                </a:lnTo>
                <a:lnTo>
                  <a:pt x="291904" y="182068"/>
                </a:lnTo>
                <a:lnTo>
                  <a:pt x="145952" y="364135"/>
                </a:lnTo>
                <a:lnTo>
                  <a:pt x="145952" y="291308"/>
                </a:lnTo>
                <a:lnTo>
                  <a:pt x="0" y="291308"/>
                </a:lnTo>
                <a:lnTo>
                  <a:pt x="0" y="7282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807066"/>
              <a:satOff val="66667"/>
              <a:lumOff val="-9804"/>
              <a:alphaOff val="0"/>
            </a:schemeClr>
          </a:fillRef>
          <a:effectRef idx="0">
            <a:schemeClr val="accent3">
              <a:hueOff val="1807066"/>
              <a:satOff val="66667"/>
              <a:lumOff val="-9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2827" rIns="87571" bIns="72827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Aft>
                <a:spcPct val="35000"/>
              </a:spcAft>
            </a:pPr>
            <a:endParaRPr lang="en-US" sz="150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34497ED3-6E20-4FB2-BB3F-9CC429630954}"/>
              </a:ext>
            </a:extLst>
          </p:cNvPr>
          <p:cNvSpPr/>
          <p:nvPr/>
        </p:nvSpPr>
        <p:spPr>
          <a:xfrm>
            <a:off x="7172489" y="2519745"/>
            <a:ext cx="1515423" cy="1515423"/>
          </a:xfrm>
          <a:prstGeom prst="roundRect">
            <a:avLst>
              <a:gd name="adj" fmla="val 10000"/>
            </a:avLst>
          </a:prstGeom>
          <a:blipFill>
            <a:blip r:embed="rId5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1466752"/>
              <a:satOff val="75000"/>
              <a:lumOff val="7899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2CB6F386-F425-41CC-92B6-4FA39A81DE57}"/>
              </a:ext>
            </a:extLst>
          </p:cNvPr>
          <p:cNvSpPr/>
          <p:nvPr/>
        </p:nvSpPr>
        <p:spPr>
          <a:xfrm>
            <a:off x="7419187" y="3429000"/>
            <a:ext cx="1515423" cy="1515423"/>
          </a:xfrm>
          <a:custGeom>
            <a:avLst/>
            <a:gdLst>
              <a:gd name="connsiteX0" fmla="*/ 0 w 1515423"/>
              <a:gd name="connsiteY0" fmla="*/ 151542 h 1515423"/>
              <a:gd name="connsiteX1" fmla="*/ 151542 w 1515423"/>
              <a:gd name="connsiteY1" fmla="*/ 0 h 1515423"/>
              <a:gd name="connsiteX2" fmla="*/ 1363881 w 1515423"/>
              <a:gd name="connsiteY2" fmla="*/ 0 h 1515423"/>
              <a:gd name="connsiteX3" fmla="*/ 1515423 w 1515423"/>
              <a:gd name="connsiteY3" fmla="*/ 151542 h 1515423"/>
              <a:gd name="connsiteX4" fmla="*/ 1515423 w 1515423"/>
              <a:gd name="connsiteY4" fmla="*/ 1363881 h 1515423"/>
              <a:gd name="connsiteX5" fmla="*/ 1363881 w 1515423"/>
              <a:gd name="connsiteY5" fmla="*/ 1515423 h 1515423"/>
              <a:gd name="connsiteX6" fmla="*/ 151542 w 1515423"/>
              <a:gd name="connsiteY6" fmla="*/ 1515423 h 1515423"/>
              <a:gd name="connsiteX7" fmla="*/ 0 w 1515423"/>
              <a:gd name="connsiteY7" fmla="*/ 1363881 h 1515423"/>
              <a:gd name="connsiteX8" fmla="*/ 0 w 1515423"/>
              <a:gd name="connsiteY8" fmla="*/ 151542 h 151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5423" h="1515423">
                <a:moveTo>
                  <a:pt x="0" y="151542"/>
                </a:moveTo>
                <a:cubicBezTo>
                  <a:pt x="0" y="67848"/>
                  <a:pt x="67848" y="0"/>
                  <a:pt x="151542" y="0"/>
                </a:cubicBezTo>
                <a:lnTo>
                  <a:pt x="1363881" y="0"/>
                </a:lnTo>
                <a:cubicBezTo>
                  <a:pt x="1447575" y="0"/>
                  <a:pt x="1515423" y="67848"/>
                  <a:pt x="1515423" y="151542"/>
                </a:cubicBezTo>
                <a:lnTo>
                  <a:pt x="1515423" y="1363881"/>
                </a:lnTo>
                <a:cubicBezTo>
                  <a:pt x="1515423" y="1447575"/>
                  <a:pt x="1447575" y="1515423"/>
                  <a:pt x="1363881" y="1515423"/>
                </a:cubicBezTo>
                <a:lnTo>
                  <a:pt x="151542" y="1515423"/>
                </a:lnTo>
                <a:cubicBezTo>
                  <a:pt x="67848" y="1515423"/>
                  <a:pt x="0" y="1447575"/>
                  <a:pt x="0" y="1363881"/>
                </a:cubicBezTo>
                <a:lnTo>
                  <a:pt x="0" y="151542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032949"/>
              <a:satOff val="75000"/>
              <a:lumOff val="-11029"/>
              <a:alphaOff val="0"/>
            </a:schemeClr>
          </a:fillRef>
          <a:effectRef idx="0">
            <a:schemeClr val="accent3">
              <a:hueOff val="2032949"/>
              <a:satOff val="75000"/>
              <a:lumOff val="-110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965" tIns="112965" rIns="112965" bIns="112965" numCol="1" spcCol="1270" anchor="t" anchorCtr="0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dirty="0"/>
              <a:t>Defina Objetivos</a:t>
            </a:r>
            <a:endParaRPr lang="en-US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400" dirty="0"/>
              <a:t>Necesidades y Expectativas</a:t>
            </a:r>
            <a:endParaRPr lang="en-US" sz="14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400" dirty="0"/>
              <a:t>Madurez</a:t>
            </a:r>
            <a:endParaRPr lang="en-US" sz="1400" dirty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22704346-81DE-4F9E-8570-F9CA405F0C4D}"/>
              </a:ext>
            </a:extLst>
          </p:cNvPr>
          <p:cNvSpPr/>
          <p:nvPr/>
        </p:nvSpPr>
        <p:spPr>
          <a:xfrm>
            <a:off x="8979815" y="3095389"/>
            <a:ext cx="291904" cy="364135"/>
          </a:xfrm>
          <a:custGeom>
            <a:avLst/>
            <a:gdLst>
              <a:gd name="connsiteX0" fmla="*/ 0 w 291904"/>
              <a:gd name="connsiteY0" fmla="*/ 72827 h 364135"/>
              <a:gd name="connsiteX1" fmla="*/ 145952 w 291904"/>
              <a:gd name="connsiteY1" fmla="*/ 72827 h 364135"/>
              <a:gd name="connsiteX2" fmla="*/ 145952 w 291904"/>
              <a:gd name="connsiteY2" fmla="*/ 0 h 364135"/>
              <a:gd name="connsiteX3" fmla="*/ 291904 w 291904"/>
              <a:gd name="connsiteY3" fmla="*/ 182068 h 364135"/>
              <a:gd name="connsiteX4" fmla="*/ 145952 w 291904"/>
              <a:gd name="connsiteY4" fmla="*/ 364135 h 364135"/>
              <a:gd name="connsiteX5" fmla="*/ 145952 w 291904"/>
              <a:gd name="connsiteY5" fmla="*/ 291308 h 364135"/>
              <a:gd name="connsiteX6" fmla="*/ 0 w 291904"/>
              <a:gd name="connsiteY6" fmla="*/ 291308 h 364135"/>
              <a:gd name="connsiteX7" fmla="*/ 0 w 291904"/>
              <a:gd name="connsiteY7" fmla="*/ 72827 h 36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904" h="364135">
                <a:moveTo>
                  <a:pt x="0" y="72827"/>
                </a:moveTo>
                <a:lnTo>
                  <a:pt x="145952" y="72827"/>
                </a:lnTo>
                <a:lnTo>
                  <a:pt x="145952" y="0"/>
                </a:lnTo>
                <a:lnTo>
                  <a:pt x="291904" y="182068"/>
                </a:lnTo>
                <a:lnTo>
                  <a:pt x="145952" y="364135"/>
                </a:lnTo>
                <a:lnTo>
                  <a:pt x="145952" y="291308"/>
                </a:lnTo>
                <a:lnTo>
                  <a:pt x="0" y="291308"/>
                </a:lnTo>
                <a:lnTo>
                  <a:pt x="0" y="7282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hueOff val="2710599"/>
              <a:satOff val="100000"/>
              <a:lumOff val="-147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2827" rIns="87571" bIns="72827" numCol="1" spcCol="1270" anchor="ctr" anchorCtr="0">
            <a:noAutofit/>
          </a:bodyPr>
          <a:lstStyle/>
          <a:p>
            <a:pPr algn="ctr" defTabSz="666734">
              <a:lnSpc>
                <a:spcPct val="90000"/>
              </a:lnSpc>
              <a:spcAft>
                <a:spcPct val="35000"/>
              </a:spcAft>
            </a:pPr>
            <a:endParaRPr lang="en-US" sz="1500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91CAC79B-8D2D-449B-9E7D-AC4798E5EA39}"/>
              </a:ext>
            </a:extLst>
          </p:cNvPr>
          <p:cNvSpPr/>
          <p:nvPr/>
        </p:nvSpPr>
        <p:spPr>
          <a:xfrm>
            <a:off x="9521924" y="2519745"/>
            <a:ext cx="1515423" cy="1515423"/>
          </a:xfrm>
          <a:prstGeom prst="roundRect">
            <a:avLst>
              <a:gd name="adj" fmla="val 10000"/>
            </a:avLst>
          </a:prstGeom>
          <a:blipFill>
            <a:blip r:embed="rId6"/>
            <a:srcRect/>
            <a:stretch>
              <a:fillRect l="-26000" r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1955669"/>
              <a:satOff val="100000"/>
              <a:lumOff val="1053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0BB7032E-977E-44F5-8CEA-F516FCA05246}"/>
              </a:ext>
            </a:extLst>
          </p:cNvPr>
          <p:cNvSpPr/>
          <p:nvPr/>
        </p:nvSpPr>
        <p:spPr>
          <a:xfrm>
            <a:off x="9768621" y="3429000"/>
            <a:ext cx="1515423" cy="1515423"/>
          </a:xfrm>
          <a:custGeom>
            <a:avLst/>
            <a:gdLst>
              <a:gd name="connsiteX0" fmla="*/ 0 w 1515423"/>
              <a:gd name="connsiteY0" fmla="*/ 151542 h 1515423"/>
              <a:gd name="connsiteX1" fmla="*/ 151542 w 1515423"/>
              <a:gd name="connsiteY1" fmla="*/ 0 h 1515423"/>
              <a:gd name="connsiteX2" fmla="*/ 1363881 w 1515423"/>
              <a:gd name="connsiteY2" fmla="*/ 0 h 1515423"/>
              <a:gd name="connsiteX3" fmla="*/ 1515423 w 1515423"/>
              <a:gd name="connsiteY3" fmla="*/ 151542 h 1515423"/>
              <a:gd name="connsiteX4" fmla="*/ 1515423 w 1515423"/>
              <a:gd name="connsiteY4" fmla="*/ 1363881 h 1515423"/>
              <a:gd name="connsiteX5" fmla="*/ 1363881 w 1515423"/>
              <a:gd name="connsiteY5" fmla="*/ 1515423 h 1515423"/>
              <a:gd name="connsiteX6" fmla="*/ 151542 w 1515423"/>
              <a:gd name="connsiteY6" fmla="*/ 1515423 h 1515423"/>
              <a:gd name="connsiteX7" fmla="*/ 0 w 1515423"/>
              <a:gd name="connsiteY7" fmla="*/ 1363881 h 1515423"/>
              <a:gd name="connsiteX8" fmla="*/ 0 w 1515423"/>
              <a:gd name="connsiteY8" fmla="*/ 151542 h 151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5423" h="1515423">
                <a:moveTo>
                  <a:pt x="0" y="151542"/>
                </a:moveTo>
                <a:cubicBezTo>
                  <a:pt x="0" y="67848"/>
                  <a:pt x="67848" y="0"/>
                  <a:pt x="151542" y="0"/>
                </a:cubicBezTo>
                <a:lnTo>
                  <a:pt x="1363881" y="0"/>
                </a:lnTo>
                <a:cubicBezTo>
                  <a:pt x="1447575" y="0"/>
                  <a:pt x="1515423" y="67848"/>
                  <a:pt x="1515423" y="151542"/>
                </a:cubicBezTo>
                <a:lnTo>
                  <a:pt x="1515423" y="1363881"/>
                </a:lnTo>
                <a:cubicBezTo>
                  <a:pt x="1515423" y="1447575"/>
                  <a:pt x="1447575" y="1515423"/>
                  <a:pt x="1363881" y="1515423"/>
                </a:cubicBezTo>
                <a:lnTo>
                  <a:pt x="151542" y="1515423"/>
                </a:lnTo>
                <a:cubicBezTo>
                  <a:pt x="67848" y="1515423"/>
                  <a:pt x="0" y="1447575"/>
                  <a:pt x="0" y="1363881"/>
                </a:cubicBezTo>
                <a:lnTo>
                  <a:pt x="0" y="151542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hueOff val="2710599"/>
              <a:satOff val="100000"/>
              <a:lumOff val="-147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965" tIns="112965" rIns="112965" bIns="112965" numCol="1" spcCol="1270" anchor="t" anchorCtr="0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dirty="0"/>
              <a:t>Genere Planes</a:t>
            </a:r>
            <a:endParaRPr lang="en-US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400" dirty="0"/>
              <a:t>Para lograr los objetivos</a:t>
            </a:r>
            <a:endParaRPr lang="en-US" sz="14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400" dirty="0"/>
              <a:t>KPIs / BSC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992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1BDEB704-EB88-4030-9180-009BA3D9D6B6}"/>
              </a:ext>
            </a:extLst>
          </p:cNvPr>
          <p:cNvSpPr/>
          <p:nvPr/>
        </p:nvSpPr>
        <p:spPr>
          <a:xfrm>
            <a:off x="485502" y="1708059"/>
            <a:ext cx="10515600" cy="1052512"/>
          </a:xfrm>
          <a:custGeom>
            <a:avLst/>
            <a:gdLst>
              <a:gd name="connsiteX0" fmla="*/ 0 w 10515600"/>
              <a:gd name="connsiteY0" fmla="*/ 0 h 1052512"/>
              <a:gd name="connsiteX1" fmla="*/ 10515600 w 10515600"/>
              <a:gd name="connsiteY1" fmla="*/ 0 h 1052512"/>
              <a:gd name="connsiteX2" fmla="*/ 10515600 w 10515600"/>
              <a:gd name="connsiteY2" fmla="*/ 1052512 h 1052512"/>
              <a:gd name="connsiteX3" fmla="*/ 0 w 10515600"/>
              <a:gd name="connsiteY3" fmla="*/ 1052512 h 1052512"/>
              <a:gd name="connsiteX4" fmla="*/ 0 w 10515600"/>
              <a:gd name="connsiteY4" fmla="*/ 0 h 105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1052512">
                <a:moveTo>
                  <a:pt x="0" y="0"/>
                </a:moveTo>
                <a:lnTo>
                  <a:pt x="10515600" y="0"/>
                </a:lnTo>
                <a:lnTo>
                  <a:pt x="10515600" y="1052512"/>
                </a:lnTo>
                <a:lnTo>
                  <a:pt x="0" y="1052512"/>
                </a:lnTo>
                <a:lnTo>
                  <a:pt x="0" y="0"/>
                </a:lnTo>
                <a:close/>
              </a:path>
            </a:pathLst>
          </a:custGeom>
          <a:solidFill>
            <a:srgbClr val="025D43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Aft>
                <a:spcPct val="35000"/>
              </a:spcAft>
            </a:pPr>
            <a:r>
              <a:rPr lang="es-419" sz="4800" dirty="0"/>
              <a:t>Objetivo</a:t>
            </a:r>
            <a:endParaRPr lang="en-US" sz="4800" dirty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85DFCC58-B4C1-426A-A2CC-DD94A3F25D9B}"/>
              </a:ext>
            </a:extLst>
          </p:cNvPr>
          <p:cNvSpPr/>
          <p:nvPr/>
        </p:nvSpPr>
        <p:spPr>
          <a:xfrm>
            <a:off x="486785" y="2760572"/>
            <a:ext cx="2102607" cy="2210276"/>
          </a:xfrm>
          <a:custGeom>
            <a:avLst/>
            <a:gdLst>
              <a:gd name="connsiteX0" fmla="*/ 0 w 2102606"/>
              <a:gd name="connsiteY0" fmla="*/ 0 h 2210276"/>
              <a:gd name="connsiteX1" fmla="*/ 2102606 w 2102606"/>
              <a:gd name="connsiteY1" fmla="*/ 0 h 2210276"/>
              <a:gd name="connsiteX2" fmla="*/ 2102606 w 2102606"/>
              <a:gd name="connsiteY2" fmla="*/ 2210276 h 2210276"/>
              <a:gd name="connsiteX3" fmla="*/ 0 w 2102606"/>
              <a:gd name="connsiteY3" fmla="*/ 2210276 h 2210276"/>
              <a:gd name="connsiteX4" fmla="*/ 0 w 2102606"/>
              <a:gd name="connsiteY4" fmla="*/ 0 h 221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606" h="2210276">
                <a:moveTo>
                  <a:pt x="0" y="0"/>
                </a:moveTo>
                <a:lnTo>
                  <a:pt x="2102606" y="0"/>
                </a:lnTo>
                <a:lnTo>
                  <a:pt x="2102606" y="2210276"/>
                </a:lnTo>
                <a:lnTo>
                  <a:pt x="0" y="2210276"/>
                </a:lnTo>
                <a:lnTo>
                  <a:pt x="0" y="0"/>
                </a:lnTo>
                <a:close/>
              </a:path>
            </a:pathLst>
          </a:custGeom>
          <a:solidFill>
            <a:srgbClr val="00E4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Aft>
                <a:spcPct val="35000"/>
              </a:spcAft>
            </a:pPr>
            <a:r>
              <a:rPr lang="es-419" sz="2400" dirty="0"/>
              <a:t>Plan(es) de Acción</a:t>
            </a:r>
            <a:endParaRPr lang="en-US" sz="2400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DA65B0F9-E8A5-4575-BEE0-46FFC3E102AD}"/>
              </a:ext>
            </a:extLst>
          </p:cNvPr>
          <p:cNvSpPr/>
          <p:nvPr/>
        </p:nvSpPr>
        <p:spPr>
          <a:xfrm>
            <a:off x="2589392" y="2760572"/>
            <a:ext cx="2102607" cy="2210276"/>
          </a:xfrm>
          <a:custGeom>
            <a:avLst/>
            <a:gdLst>
              <a:gd name="connsiteX0" fmla="*/ 0 w 2102606"/>
              <a:gd name="connsiteY0" fmla="*/ 0 h 2210276"/>
              <a:gd name="connsiteX1" fmla="*/ 2102606 w 2102606"/>
              <a:gd name="connsiteY1" fmla="*/ 0 h 2210276"/>
              <a:gd name="connsiteX2" fmla="*/ 2102606 w 2102606"/>
              <a:gd name="connsiteY2" fmla="*/ 2210276 h 2210276"/>
              <a:gd name="connsiteX3" fmla="*/ 0 w 2102606"/>
              <a:gd name="connsiteY3" fmla="*/ 2210276 h 2210276"/>
              <a:gd name="connsiteX4" fmla="*/ 0 w 2102606"/>
              <a:gd name="connsiteY4" fmla="*/ 0 h 221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606" h="2210276">
                <a:moveTo>
                  <a:pt x="0" y="0"/>
                </a:moveTo>
                <a:lnTo>
                  <a:pt x="2102606" y="0"/>
                </a:lnTo>
                <a:lnTo>
                  <a:pt x="2102606" y="2210276"/>
                </a:lnTo>
                <a:lnTo>
                  <a:pt x="0" y="2210276"/>
                </a:lnTo>
                <a:lnTo>
                  <a:pt x="0" y="0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677650"/>
              <a:satOff val="25000"/>
              <a:lumOff val="-3676"/>
              <a:alphaOff val="0"/>
            </a:schemeClr>
          </a:fillRef>
          <a:effectRef idx="0">
            <a:schemeClr val="accent3">
              <a:hueOff val="677650"/>
              <a:satOff val="25000"/>
              <a:lumOff val="-367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Aft>
                <a:spcPct val="35000"/>
              </a:spcAft>
            </a:pPr>
            <a:r>
              <a:rPr lang="es-419" sz="2400" dirty="0"/>
              <a:t>Responsable</a:t>
            </a:r>
            <a:endParaRPr lang="en-US" sz="2400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7C8AA285-D32E-4AA3-9EFE-239538CD4979}"/>
              </a:ext>
            </a:extLst>
          </p:cNvPr>
          <p:cNvSpPr/>
          <p:nvPr/>
        </p:nvSpPr>
        <p:spPr>
          <a:xfrm>
            <a:off x="4691999" y="2760572"/>
            <a:ext cx="2102607" cy="2210276"/>
          </a:xfrm>
          <a:custGeom>
            <a:avLst/>
            <a:gdLst>
              <a:gd name="connsiteX0" fmla="*/ 0 w 2102606"/>
              <a:gd name="connsiteY0" fmla="*/ 0 h 2210276"/>
              <a:gd name="connsiteX1" fmla="*/ 2102606 w 2102606"/>
              <a:gd name="connsiteY1" fmla="*/ 0 h 2210276"/>
              <a:gd name="connsiteX2" fmla="*/ 2102606 w 2102606"/>
              <a:gd name="connsiteY2" fmla="*/ 2210276 h 2210276"/>
              <a:gd name="connsiteX3" fmla="*/ 0 w 2102606"/>
              <a:gd name="connsiteY3" fmla="*/ 2210276 h 2210276"/>
              <a:gd name="connsiteX4" fmla="*/ 0 w 2102606"/>
              <a:gd name="connsiteY4" fmla="*/ 0 h 221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606" h="2210276">
                <a:moveTo>
                  <a:pt x="0" y="0"/>
                </a:moveTo>
                <a:lnTo>
                  <a:pt x="2102606" y="0"/>
                </a:lnTo>
                <a:lnTo>
                  <a:pt x="2102606" y="2210276"/>
                </a:lnTo>
                <a:lnTo>
                  <a:pt x="0" y="2210276"/>
                </a:lnTo>
                <a:lnTo>
                  <a:pt x="0" y="0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355300"/>
              <a:satOff val="50000"/>
              <a:lumOff val="-7353"/>
              <a:alphaOff val="0"/>
            </a:schemeClr>
          </a:fillRef>
          <a:effectRef idx="0">
            <a:schemeClr val="accent3">
              <a:hueOff val="1355300"/>
              <a:satOff val="50000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Aft>
                <a:spcPct val="35000"/>
              </a:spcAft>
            </a:pPr>
            <a:r>
              <a:rPr lang="es-419" sz="2400" dirty="0"/>
              <a:t>Indicador</a:t>
            </a:r>
            <a:endParaRPr lang="en-US" sz="2400" dirty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03D71D1-BAB1-4C70-BBA1-FD10BEE059F4}"/>
              </a:ext>
            </a:extLst>
          </p:cNvPr>
          <p:cNvSpPr/>
          <p:nvPr/>
        </p:nvSpPr>
        <p:spPr>
          <a:xfrm>
            <a:off x="6794605" y="2760572"/>
            <a:ext cx="2102607" cy="2210276"/>
          </a:xfrm>
          <a:custGeom>
            <a:avLst/>
            <a:gdLst>
              <a:gd name="connsiteX0" fmla="*/ 0 w 2102606"/>
              <a:gd name="connsiteY0" fmla="*/ 0 h 2210276"/>
              <a:gd name="connsiteX1" fmla="*/ 2102606 w 2102606"/>
              <a:gd name="connsiteY1" fmla="*/ 0 h 2210276"/>
              <a:gd name="connsiteX2" fmla="*/ 2102606 w 2102606"/>
              <a:gd name="connsiteY2" fmla="*/ 2210276 h 2210276"/>
              <a:gd name="connsiteX3" fmla="*/ 0 w 2102606"/>
              <a:gd name="connsiteY3" fmla="*/ 2210276 h 2210276"/>
              <a:gd name="connsiteX4" fmla="*/ 0 w 2102606"/>
              <a:gd name="connsiteY4" fmla="*/ 0 h 221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606" h="2210276">
                <a:moveTo>
                  <a:pt x="0" y="0"/>
                </a:moveTo>
                <a:lnTo>
                  <a:pt x="2102606" y="0"/>
                </a:lnTo>
                <a:lnTo>
                  <a:pt x="2102606" y="2210276"/>
                </a:lnTo>
                <a:lnTo>
                  <a:pt x="0" y="221027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032949"/>
              <a:satOff val="75000"/>
              <a:lumOff val="-11029"/>
              <a:alphaOff val="0"/>
            </a:schemeClr>
          </a:fillRef>
          <a:effectRef idx="0">
            <a:schemeClr val="accent3">
              <a:hueOff val="2032949"/>
              <a:satOff val="75000"/>
              <a:lumOff val="-110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Aft>
                <a:spcPct val="35000"/>
              </a:spcAft>
            </a:pPr>
            <a:r>
              <a:rPr lang="es-419" sz="2400" dirty="0"/>
              <a:t>Meta</a:t>
            </a:r>
            <a:endParaRPr lang="en-US" sz="2400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B5E1E58D-21DA-4495-A250-2C1F1D9CC1D4}"/>
              </a:ext>
            </a:extLst>
          </p:cNvPr>
          <p:cNvSpPr/>
          <p:nvPr/>
        </p:nvSpPr>
        <p:spPr>
          <a:xfrm>
            <a:off x="8897212" y="2760572"/>
            <a:ext cx="2102607" cy="2210276"/>
          </a:xfrm>
          <a:custGeom>
            <a:avLst/>
            <a:gdLst>
              <a:gd name="connsiteX0" fmla="*/ 0 w 2102606"/>
              <a:gd name="connsiteY0" fmla="*/ 0 h 2210276"/>
              <a:gd name="connsiteX1" fmla="*/ 2102606 w 2102606"/>
              <a:gd name="connsiteY1" fmla="*/ 0 h 2210276"/>
              <a:gd name="connsiteX2" fmla="*/ 2102606 w 2102606"/>
              <a:gd name="connsiteY2" fmla="*/ 2210276 h 2210276"/>
              <a:gd name="connsiteX3" fmla="*/ 0 w 2102606"/>
              <a:gd name="connsiteY3" fmla="*/ 2210276 h 2210276"/>
              <a:gd name="connsiteX4" fmla="*/ 0 w 2102606"/>
              <a:gd name="connsiteY4" fmla="*/ 0 h 221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606" h="2210276">
                <a:moveTo>
                  <a:pt x="0" y="0"/>
                </a:moveTo>
                <a:lnTo>
                  <a:pt x="2102606" y="0"/>
                </a:lnTo>
                <a:lnTo>
                  <a:pt x="2102606" y="2210276"/>
                </a:lnTo>
                <a:lnTo>
                  <a:pt x="0" y="2210276"/>
                </a:lnTo>
                <a:lnTo>
                  <a:pt x="0" y="0"/>
                </a:lnTo>
                <a:close/>
              </a:path>
            </a:pathLst>
          </a:custGeom>
          <a:solidFill>
            <a:srgbClr val="00E4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hueOff val="2710599"/>
              <a:satOff val="100000"/>
              <a:lumOff val="-147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algn="ctr" defTabSz="1244569">
              <a:lnSpc>
                <a:spcPct val="90000"/>
              </a:lnSpc>
              <a:spcAft>
                <a:spcPct val="35000"/>
              </a:spcAft>
            </a:pPr>
            <a:r>
              <a:rPr lang="es-419" sz="2400" dirty="0"/>
              <a:t>Fecha Promesa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68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6C74D4C0-C8F2-444D-A7D5-B16748858320}"/>
              </a:ext>
            </a:extLst>
          </p:cNvPr>
          <p:cNvSpPr/>
          <p:nvPr/>
        </p:nvSpPr>
        <p:spPr>
          <a:xfrm>
            <a:off x="215498" y="1012824"/>
            <a:ext cx="1704928" cy="4832351"/>
          </a:xfrm>
          <a:custGeom>
            <a:avLst/>
            <a:gdLst>
              <a:gd name="connsiteX0" fmla="*/ 0 w 1704928"/>
              <a:gd name="connsiteY0" fmla="*/ 170493 h 4832350"/>
              <a:gd name="connsiteX1" fmla="*/ 170493 w 1704928"/>
              <a:gd name="connsiteY1" fmla="*/ 0 h 4832350"/>
              <a:gd name="connsiteX2" fmla="*/ 1534435 w 1704928"/>
              <a:gd name="connsiteY2" fmla="*/ 0 h 4832350"/>
              <a:gd name="connsiteX3" fmla="*/ 1704928 w 1704928"/>
              <a:gd name="connsiteY3" fmla="*/ 170493 h 4832350"/>
              <a:gd name="connsiteX4" fmla="*/ 1704928 w 1704928"/>
              <a:gd name="connsiteY4" fmla="*/ 4661857 h 4832350"/>
              <a:gd name="connsiteX5" fmla="*/ 1534435 w 1704928"/>
              <a:gd name="connsiteY5" fmla="*/ 4832350 h 4832350"/>
              <a:gd name="connsiteX6" fmla="*/ 170493 w 1704928"/>
              <a:gd name="connsiteY6" fmla="*/ 4832350 h 4832350"/>
              <a:gd name="connsiteX7" fmla="*/ 0 w 1704928"/>
              <a:gd name="connsiteY7" fmla="*/ 4661857 h 4832350"/>
              <a:gd name="connsiteX8" fmla="*/ 0 w 1704928"/>
              <a:gd name="connsiteY8" fmla="*/ 170493 h 483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4928" h="4832350">
                <a:moveTo>
                  <a:pt x="0" y="170493"/>
                </a:moveTo>
                <a:cubicBezTo>
                  <a:pt x="0" y="76332"/>
                  <a:pt x="76332" y="0"/>
                  <a:pt x="170493" y="0"/>
                </a:cubicBezTo>
                <a:lnTo>
                  <a:pt x="1534435" y="0"/>
                </a:lnTo>
                <a:cubicBezTo>
                  <a:pt x="1628596" y="0"/>
                  <a:pt x="1704928" y="76332"/>
                  <a:pt x="1704928" y="170493"/>
                </a:cubicBezTo>
                <a:lnTo>
                  <a:pt x="1704928" y="4661857"/>
                </a:lnTo>
                <a:cubicBezTo>
                  <a:pt x="1704928" y="4756018"/>
                  <a:pt x="1628596" y="4832350"/>
                  <a:pt x="1534435" y="4832350"/>
                </a:cubicBezTo>
                <a:lnTo>
                  <a:pt x="170493" y="4832350"/>
                </a:lnTo>
                <a:cubicBezTo>
                  <a:pt x="76332" y="4832350"/>
                  <a:pt x="0" y="4756018"/>
                  <a:pt x="0" y="4661857"/>
                </a:cubicBezTo>
                <a:lnTo>
                  <a:pt x="0" y="170493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1" tIns="95251" rIns="95251" bIns="3477895" numCol="1" spcCol="1270" anchor="ctr" anchorCtr="0">
            <a:noAutofit/>
          </a:bodyPr>
          <a:lstStyle/>
          <a:p>
            <a:pPr algn="ctr" defTabSz="1111223">
              <a:lnSpc>
                <a:spcPct val="90000"/>
              </a:lnSpc>
              <a:spcAft>
                <a:spcPct val="35000"/>
              </a:spcAft>
            </a:pPr>
            <a:r>
              <a:rPr lang="es-419" b="1" kern="1200" dirty="0"/>
              <a:t>Defina el Contexto</a:t>
            </a:r>
            <a:endParaRPr lang="en-US" b="1" kern="1200" dirty="0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1A085F80-90CE-4734-BEB6-211C9D37DB71}"/>
              </a:ext>
            </a:extLst>
          </p:cNvPr>
          <p:cNvSpPr/>
          <p:nvPr/>
        </p:nvSpPr>
        <p:spPr>
          <a:xfrm>
            <a:off x="385992" y="2463945"/>
            <a:ext cx="1363943" cy="1457019"/>
          </a:xfrm>
          <a:custGeom>
            <a:avLst/>
            <a:gdLst>
              <a:gd name="connsiteX0" fmla="*/ 0 w 1363942"/>
              <a:gd name="connsiteY0" fmla="*/ 136394 h 1457019"/>
              <a:gd name="connsiteX1" fmla="*/ 136394 w 1363942"/>
              <a:gd name="connsiteY1" fmla="*/ 0 h 1457019"/>
              <a:gd name="connsiteX2" fmla="*/ 1227548 w 1363942"/>
              <a:gd name="connsiteY2" fmla="*/ 0 h 1457019"/>
              <a:gd name="connsiteX3" fmla="*/ 1363942 w 1363942"/>
              <a:gd name="connsiteY3" fmla="*/ 136394 h 1457019"/>
              <a:gd name="connsiteX4" fmla="*/ 1363942 w 1363942"/>
              <a:gd name="connsiteY4" fmla="*/ 1320625 h 1457019"/>
              <a:gd name="connsiteX5" fmla="*/ 1227548 w 1363942"/>
              <a:gd name="connsiteY5" fmla="*/ 1457019 h 1457019"/>
              <a:gd name="connsiteX6" fmla="*/ 136394 w 1363942"/>
              <a:gd name="connsiteY6" fmla="*/ 1457019 h 1457019"/>
              <a:gd name="connsiteX7" fmla="*/ 0 w 1363942"/>
              <a:gd name="connsiteY7" fmla="*/ 1320625 h 1457019"/>
              <a:gd name="connsiteX8" fmla="*/ 0 w 1363942"/>
              <a:gd name="connsiteY8" fmla="*/ 136394 h 145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1457019">
                <a:moveTo>
                  <a:pt x="0" y="136394"/>
                </a:moveTo>
                <a:cubicBezTo>
                  <a:pt x="0" y="61066"/>
                  <a:pt x="61066" y="0"/>
                  <a:pt x="136394" y="0"/>
                </a:cubicBezTo>
                <a:lnTo>
                  <a:pt x="1227548" y="0"/>
                </a:lnTo>
                <a:cubicBezTo>
                  <a:pt x="1302876" y="0"/>
                  <a:pt x="1363942" y="61066"/>
                  <a:pt x="1363942" y="136394"/>
                </a:cubicBezTo>
                <a:lnTo>
                  <a:pt x="1363942" y="1320625"/>
                </a:lnTo>
                <a:cubicBezTo>
                  <a:pt x="1363942" y="1395953"/>
                  <a:pt x="1302876" y="1457019"/>
                  <a:pt x="1227548" y="1457019"/>
                </a:cubicBezTo>
                <a:lnTo>
                  <a:pt x="136394" y="1457019"/>
                </a:lnTo>
                <a:cubicBezTo>
                  <a:pt x="61066" y="1457019"/>
                  <a:pt x="0" y="1395953"/>
                  <a:pt x="0" y="1320625"/>
                </a:cubicBezTo>
                <a:lnTo>
                  <a:pt x="0" y="136394"/>
                </a:lnTo>
                <a:close/>
              </a:path>
            </a:pathLst>
          </a:custGeom>
          <a:solidFill>
            <a:srgbClr val="00E4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508" tIns="66619" rIns="75508" bIns="6661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Definir con Alta Gerencia alcances y etapas</a:t>
            </a:r>
            <a:endParaRPr lang="en-US" sz="1400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C5BDAD98-9513-468B-B751-5A64BD4AC241}"/>
              </a:ext>
            </a:extLst>
          </p:cNvPr>
          <p:cNvSpPr/>
          <p:nvPr/>
        </p:nvSpPr>
        <p:spPr>
          <a:xfrm>
            <a:off x="385992" y="4145122"/>
            <a:ext cx="1363943" cy="1457019"/>
          </a:xfrm>
          <a:custGeom>
            <a:avLst/>
            <a:gdLst>
              <a:gd name="connsiteX0" fmla="*/ 0 w 1363942"/>
              <a:gd name="connsiteY0" fmla="*/ 136394 h 1457019"/>
              <a:gd name="connsiteX1" fmla="*/ 136394 w 1363942"/>
              <a:gd name="connsiteY1" fmla="*/ 0 h 1457019"/>
              <a:gd name="connsiteX2" fmla="*/ 1227548 w 1363942"/>
              <a:gd name="connsiteY2" fmla="*/ 0 h 1457019"/>
              <a:gd name="connsiteX3" fmla="*/ 1363942 w 1363942"/>
              <a:gd name="connsiteY3" fmla="*/ 136394 h 1457019"/>
              <a:gd name="connsiteX4" fmla="*/ 1363942 w 1363942"/>
              <a:gd name="connsiteY4" fmla="*/ 1320625 h 1457019"/>
              <a:gd name="connsiteX5" fmla="*/ 1227548 w 1363942"/>
              <a:gd name="connsiteY5" fmla="*/ 1457019 h 1457019"/>
              <a:gd name="connsiteX6" fmla="*/ 136394 w 1363942"/>
              <a:gd name="connsiteY6" fmla="*/ 1457019 h 1457019"/>
              <a:gd name="connsiteX7" fmla="*/ 0 w 1363942"/>
              <a:gd name="connsiteY7" fmla="*/ 1320625 h 1457019"/>
              <a:gd name="connsiteX8" fmla="*/ 0 w 1363942"/>
              <a:gd name="connsiteY8" fmla="*/ 136394 h 145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1457019">
                <a:moveTo>
                  <a:pt x="0" y="136394"/>
                </a:moveTo>
                <a:cubicBezTo>
                  <a:pt x="0" y="61066"/>
                  <a:pt x="61066" y="0"/>
                  <a:pt x="136394" y="0"/>
                </a:cubicBezTo>
                <a:lnTo>
                  <a:pt x="1227548" y="0"/>
                </a:lnTo>
                <a:cubicBezTo>
                  <a:pt x="1302876" y="0"/>
                  <a:pt x="1363942" y="61066"/>
                  <a:pt x="1363942" y="136394"/>
                </a:cubicBezTo>
                <a:lnTo>
                  <a:pt x="1363942" y="1320625"/>
                </a:lnTo>
                <a:cubicBezTo>
                  <a:pt x="1363942" y="1395953"/>
                  <a:pt x="1302876" y="1457019"/>
                  <a:pt x="1227548" y="1457019"/>
                </a:cubicBezTo>
                <a:lnTo>
                  <a:pt x="136394" y="1457019"/>
                </a:lnTo>
                <a:cubicBezTo>
                  <a:pt x="61066" y="1457019"/>
                  <a:pt x="0" y="1395953"/>
                  <a:pt x="0" y="1320625"/>
                </a:cubicBezTo>
                <a:lnTo>
                  <a:pt x="0" y="136394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59447"/>
              <a:satOff val="5882"/>
              <a:lumOff val="-865"/>
              <a:alphaOff val="0"/>
            </a:schemeClr>
          </a:fillRef>
          <a:effectRef idx="0">
            <a:schemeClr val="accent3">
              <a:hueOff val="159447"/>
              <a:satOff val="5882"/>
              <a:lumOff val="-8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508" tIns="66619" rIns="75508" bIns="6661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Entender cómo funcionaba mantenimiento en cada unidad operativa</a:t>
            </a:r>
            <a:endParaRPr lang="en-US" sz="1400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DBB11B3-307C-46C0-B33E-5EF986893313}"/>
              </a:ext>
            </a:extLst>
          </p:cNvPr>
          <p:cNvSpPr/>
          <p:nvPr/>
        </p:nvSpPr>
        <p:spPr>
          <a:xfrm>
            <a:off x="2048296" y="1012824"/>
            <a:ext cx="1704928" cy="4832351"/>
          </a:xfrm>
          <a:custGeom>
            <a:avLst/>
            <a:gdLst>
              <a:gd name="connsiteX0" fmla="*/ 0 w 1704928"/>
              <a:gd name="connsiteY0" fmla="*/ 170493 h 4832350"/>
              <a:gd name="connsiteX1" fmla="*/ 170493 w 1704928"/>
              <a:gd name="connsiteY1" fmla="*/ 0 h 4832350"/>
              <a:gd name="connsiteX2" fmla="*/ 1534435 w 1704928"/>
              <a:gd name="connsiteY2" fmla="*/ 0 h 4832350"/>
              <a:gd name="connsiteX3" fmla="*/ 1704928 w 1704928"/>
              <a:gd name="connsiteY3" fmla="*/ 170493 h 4832350"/>
              <a:gd name="connsiteX4" fmla="*/ 1704928 w 1704928"/>
              <a:gd name="connsiteY4" fmla="*/ 4661857 h 4832350"/>
              <a:gd name="connsiteX5" fmla="*/ 1534435 w 1704928"/>
              <a:gd name="connsiteY5" fmla="*/ 4832350 h 4832350"/>
              <a:gd name="connsiteX6" fmla="*/ 170493 w 1704928"/>
              <a:gd name="connsiteY6" fmla="*/ 4832350 h 4832350"/>
              <a:gd name="connsiteX7" fmla="*/ 0 w 1704928"/>
              <a:gd name="connsiteY7" fmla="*/ 4661857 h 4832350"/>
              <a:gd name="connsiteX8" fmla="*/ 0 w 1704928"/>
              <a:gd name="connsiteY8" fmla="*/ 170493 h 483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4928" h="4832350">
                <a:moveTo>
                  <a:pt x="0" y="170493"/>
                </a:moveTo>
                <a:cubicBezTo>
                  <a:pt x="0" y="76332"/>
                  <a:pt x="76332" y="0"/>
                  <a:pt x="170493" y="0"/>
                </a:cubicBezTo>
                <a:lnTo>
                  <a:pt x="1534435" y="0"/>
                </a:lnTo>
                <a:cubicBezTo>
                  <a:pt x="1628596" y="0"/>
                  <a:pt x="1704928" y="76332"/>
                  <a:pt x="1704928" y="170493"/>
                </a:cubicBezTo>
                <a:lnTo>
                  <a:pt x="1704928" y="4661857"/>
                </a:lnTo>
                <a:cubicBezTo>
                  <a:pt x="1704928" y="4756018"/>
                  <a:pt x="1628596" y="4832350"/>
                  <a:pt x="1534435" y="4832350"/>
                </a:cubicBezTo>
                <a:lnTo>
                  <a:pt x="170493" y="4832350"/>
                </a:lnTo>
                <a:cubicBezTo>
                  <a:pt x="76332" y="4832350"/>
                  <a:pt x="0" y="4756018"/>
                  <a:pt x="0" y="4661857"/>
                </a:cubicBezTo>
                <a:lnTo>
                  <a:pt x="0" y="170493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1" tIns="95251" rIns="95251" bIns="3477895" numCol="1" spcCol="1270" anchor="ctr" anchorCtr="0">
            <a:noAutofit/>
          </a:bodyPr>
          <a:lstStyle/>
          <a:p>
            <a:pPr algn="ctr" defTabSz="1111223">
              <a:lnSpc>
                <a:spcPct val="90000"/>
              </a:lnSpc>
              <a:spcAft>
                <a:spcPct val="35000"/>
              </a:spcAft>
            </a:pPr>
            <a:r>
              <a:rPr lang="es-419" b="1" kern="1200" dirty="0"/>
              <a:t>Realice un Diagnóstico</a:t>
            </a:r>
            <a:endParaRPr lang="en-US" b="1" kern="1200" dirty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F021B210-2437-4CAE-AC4A-C8F7C702713A}"/>
              </a:ext>
            </a:extLst>
          </p:cNvPr>
          <p:cNvSpPr/>
          <p:nvPr/>
        </p:nvSpPr>
        <p:spPr>
          <a:xfrm>
            <a:off x="2218789" y="2463945"/>
            <a:ext cx="1363943" cy="1457019"/>
          </a:xfrm>
          <a:custGeom>
            <a:avLst/>
            <a:gdLst>
              <a:gd name="connsiteX0" fmla="*/ 0 w 1363942"/>
              <a:gd name="connsiteY0" fmla="*/ 136394 h 1457019"/>
              <a:gd name="connsiteX1" fmla="*/ 136394 w 1363942"/>
              <a:gd name="connsiteY1" fmla="*/ 0 h 1457019"/>
              <a:gd name="connsiteX2" fmla="*/ 1227548 w 1363942"/>
              <a:gd name="connsiteY2" fmla="*/ 0 h 1457019"/>
              <a:gd name="connsiteX3" fmla="*/ 1363942 w 1363942"/>
              <a:gd name="connsiteY3" fmla="*/ 136394 h 1457019"/>
              <a:gd name="connsiteX4" fmla="*/ 1363942 w 1363942"/>
              <a:gd name="connsiteY4" fmla="*/ 1320625 h 1457019"/>
              <a:gd name="connsiteX5" fmla="*/ 1227548 w 1363942"/>
              <a:gd name="connsiteY5" fmla="*/ 1457019 h 1457019"/>
              <a:gd name="connsiteX6" fmla="*/ 136394 w 1363942"/>
              <a:gd name="connsiteY6" fmla="*/ 1457019 h 1457019"/>
              <a:gd name="connsiteX7" fmla="*/ 0 w 1363942"/>
              <a:gd name="connsiteY7" fmla="*/ 1320625 h 1457019"/>
              <a:gd name="connsiteX8" fmla="*/ 0 w 1363942"/>
              <a:gd name="connsiteY8" fmla="*/ 136394 h 145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1457019">
                <a:moveTo>
                  <a:pt x="0" y="136394"/>
                </a:moveTo>
                <a:cubicBezTo>
                  <a:pt x="0" y="61066"/>
                  <a:pt x="61066" y="0"/>
                  <a:pt x="136394" y="0"/>
                </a:cubicBezTo>
                <a:lnTo>
                  <a:pt x="1227548" y="0"/>
                </a:lnTo>
                <a:cubicBezTo>
                  <a:pt x="1302876" y="0"/>
                  <a:pt x="1363942" y="61066"/>
                  <a:pt x="1363942" y="136394"/>
                </a:cubicBezTo>
                <a:lnTo>
                  <a:pt x="1363942" y="1320625"/>
                </a:lnTo>
                <a:cubicBezTo>
                  <a:pt x="1363942" y="1395953"/>
                  <a:pt x="1302876" y="1457019"/>
                  <a:pt x="1227548" y="1457019"/>
                </a:cubicBezTo>
                <a:lnTo>
                  <a:pt x="136394" y="1457019"/>
                </a:lnTo>
                <a:cubicBezTo>
                  <a:pt x="61066" y="1457019"/>
                  <a:pt x="0" y="1395953"/>
                  <a:pt x="0" y="1320625"/>
                </a:cubicBezTo>
                <a:lnTo>
                  <a:pt x="0" y="136394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318894"/>
              <a:satOff val="11765"/>
              <a:lumOff val="-1730"/>
              <a:alphaOff val="0"/>
            </a:schemeClr>
          </a:fillRef>
          <a:effectRef idx="0">
            <a:schemeClr val="accent3">
              <a:hueOff val="318894"/>
              <a:satOff val="11765"/>
              <a:lumOff val="-17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508" tIns="66619" rIns="75508" bIns="6661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Auditoría de Sistema – Mejores Prácticas</a:t>
            </a:r>
            <a:endParaRPr lang="en-US" sz="1400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70C877C3-8BC5-4928-A9AD-5E49BA27D19C}"/>
              </a:ext>
            </a:extLst>
          </p:cNvPr>
          <p:cNvSpPr/>
          <p:nvPr/>
        </p:nvSpPr>
        <p:spPr>
          <a:xfrm>
            <a:off x="2218789" y="4145122"/>
            <a:ext cx="1363943" cy="1457019"/>
          </a:xfrm>
          <a:custGeom>
            <a:avLst/>
            <a:gdLst>
              <a:gd name="connsiteX0" fmla="*/ 0 w 1363942"/>
              <a:gd name="connsiteY0" fmla="*/ 136394 h 1457019"/>
              <a:gd name="connsiteX1" fmla="*/ 136394 w 1363942"/>
              <a:gd name="connsiteY1" fmla="*/ 0 h 1457019"/>
              <a:gd name="connsiteX2" fmla="*/ 1227548 w 1363942"/>
              <a:gd name="connsiteY2" fmla="*/ 0 h 1457019"/>
              <a:gd name="connsiteX3" fmla="*/ 1363942 w 1363942"/>
              <a:gd name="connsiteY3" fmla="*/ 136394 h 1457019"/>
              <a:gd name="connsiteX4" fmla="*/ 1363942 w 1363942"/>
              <a:gd name="connsiteY4" fmla="*/ 1320625 h 1457019"/>
              <a:gd name="connsiteX5" fmla="*/ 1227548 w 1363942"/>
              <a:gd name="connsiteY5" fmla="*/ 1457019 h 1457019"/>
              <a:gd name="connsiteX6" fmla="*/ 136394 w 1363942"/>
              <a:gd name="connsiteY6" fmla="*/ 1457019 h 1457019"/>
              <a:gd name="connsiteX7" fmla="*/ 0 w 1363942"/>
              <a:gd name="connsiteY7" fmla="*/ 1320625 h 1457019"/>
              <a:gd name="connsiteX8" fmla="*/ 0 w 1363942"/>
              <a:gd name="connsiteY8" fmla="*/ 136394 h 145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1457019">
                <a:moveTo>
                  <a:pt x="0" y="136394"/>
                </a:moveTo>
                <a:cubicBezTo>
                  <a:pt x="0" y="61066"/>
                  <a:pt x="61066" y="0"/>
                  <a:pt x="136394" y="0"/>
                </a:cubicBezTo>
                <a:lnTo>
                  <a:pt x="1227548" y="0"/>
                </a:lnTo>
                <a:cubicBezTo>
                  <a:pt x="1302876" y="0"/>
                  <a:pt x="1363942" y="61066"/>
                  <a:pt x="1363942" y="136394"/>
                </a:cubicBezTo>
                <a:lnTo>
                  <a:pt x="1363942" y="1320625"/>
                </a:lnTo>
                <a:cubicBezTo>
                  <a:pt x="1363942" y="1395953"/>
                  <a:pt x="1302876" y="1457019"/>
                  <a:pt x="1227548" y="1457019"/>
                </a:cubicBezTo>
                <a:lnTo>
                  <a:pt x="136394" y="1457019"/>
                </a:lnTo>
                <a:cubicBezTo>
                  <a:pt x="61066" y="1457019"/>
                  <a:pt x="0" y="1395953"/>
                  <a:pt x="0" y="1320625"/>
                </a:cubicBezTo>
                <a:lnTo>
                  <a:pt x="0" y="136394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478341"/>
              <a:satOff val="17647"/>
              <a:lumOff val="-2595"/>
              <a:alphaOff val="0"/>
            </a:schemeClr>
          </a:fillRef>
          <a:effectRef idx="0">
            <a:schemeClr val="accent3">
              <a:hueOff val="478341"/>
              <a:satOff val="17647"/>
              <a:lumOff val="-259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508" tIns="66619" rIns="75508" bIns="6661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Auditoría de Resultados – Consistencia de datos</a:t>
            </a:r>
            <a:endParaRPr lang="en-US" sz="1400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D1B0AE91-8798-4AA6-B1F7-6867AF65C7B8}"/>
              </a:ext>
            </a:extLst>
          </p:cNvPr>
          <p:cNvSpPr/>
          <p:nvPr/>
        </p:nvSpPr>
        <p:spPr>
          <a:xfrm>
            <a:off x="3881094" y="1012824"/>
            <a:ext cx="1704928" cy="4832351"/>
          </a:xfrm>
          <a:custGeom>
            <a:avLst/>
            <a:gdLst>
              <a:gd name="connsiteX0" fmla="*/ 0 w 1704928"/>
              <a:gd name="connsiteY0" fmla="*/ 170493 h 4832350"/>
              <a:gd name="connsiteX1" fmla="*/ 170493 w 1704928"/>
              <a:gd name="connsiteY1" fmla="*/ 0 h 4832350"/>
              <a:gd name="connsiteX2" fmla="*/ 1534435 w 1704928"/>
              <a:gd name="connsiteY2" fmla="*/ 0 h 4832350"/>
              <a:gd name="connsiteX3" fmla="*/ 1704928 w 1704928"/>
              <a:gd name="connsiteY3" fmla="*/ 170493 h 4832350"/>
              <a:gd name="connsiteX4" fmla="*/ 1704928 w 1704928"/>
              <a:gd name="connsiteY4" fmla="*/ 4661857 h 4832350"/>
              <a:gd name="connsiteX5" fmla="*/ 1534435 w 1704928"/>
              <a:gd name="connsiteY5" fmla="*/ 4832350 h 4832350"/>
              <a:gd name="connsiteX6" fmla="*/ 170493 w 1704928"/>
              <a:gd name="connsiteY6" fmla="*/ 4832350 h 4832350"/>
              <a:gd name="connsiteX7" fmla="*/ 0 w 1704928"/>
              <a:gd name="connsiteY7" fmla="*/ 4661857 h 4832350"/>
              <a:gd name="connsiteX8" fmla="*/ 0 w 1704928"/>
              <a:gd name="connsiteY8" fmla="*/ 170493 h 483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4928" h="4832350">
                <a:moveTo>
                  <a:pt x="0" y="170493"/>
                </a:moveTo>
                <a:cubicBezTo>
                  <a:pt x="0" y="76332"/>
                  <a:pt x="76332" y="0"/>
                  <a:pt x="170493" y="0"/>
                </a:cubicBezTo>
                <a:lnTo>
                  <a:pt x="1534435" y="0"/>
                </a:lnTo>
                <a:cubicBezTo>
                  <a:pt x="1628596" y="0"/>
                  <a:pt x="1704928" y="76332"/>
                  <a:pt x="1704928" y="170493"/>
                </a:cubicBezTo>
                <a:lnTo>
                  <a:pt x="1704928" y="4661857"/>
                </a:lnTo>
                <a:cubicBezTo>
                  <a:pt x="1704928" y="4756018"/>
                  <a:pt x="1628596" y="4832350"/>
                  <a:pt x="1534435" y="4832350"/>
                </a:cubicBezTo>
                <a:lnTo>
                  <a:pt x="170493" y="4832350"/>
                </a:lnTo>
                <a:cubicBezTo>
                  <a:pt x="76332" y="4832350"/>
                  <a:pt x="0" y="4756018"/>
                  <a:pt x="0" y="4661857"/>
                </a:cubicBezTo>
                <a:lnTo>
                  <a:pt x="0" y="170493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1" tIns="95251" rIns="95251" bIns="3477895" numCol="1" spcCol="1270" anchor="ctr" anchorCtr="0">
            <a:noAutofit/>
          </a:bodyPr>
          <a:lstStyle/>
          <a:p>
            <a:pPr algn="ctr" defTabSz="1111223">
              <a:lnSpc>
                <a:spcPct val="90000"/>
              </a:lnSpc>
              <a:spcAft>
                <a:spcPct val="35000"/>
              </a:spcAft>
            </a:pPr>
            <a:r>
              <a:rPr lang="es-419" b="1" kern="1200" dirty="0"/>
              <a:t>Política</a:t>
            </a:r>
            <a:endParaRPr lang="en-US" b="1" kern="1200" dirty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C660533F-12E3-43CE-8065-E3D86C6895B1}"/>
              </a:ext>
            </a:extLst>
          </p:cNvPr>
          <p:cNvSpPr/>
          <p:nvPr/>
        </p:nvSpPr>
        <p:spPr>
          <a:xfrm>
            <a:off x="4051588" y="2462646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0E4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637788"/>
              <a:satOff val="23529"/>
              <a:lumOff val="-3460"/>
              <a:alphaOff val="0"/>
            </a:schemeClr>
          </a:fillRef>
          <a:effectRef idx="0">
            <a:schemeClr val="accent3">
              <a:hueOff val="637788"/>
              <a:satOff val="23529"/>
              <a:lumOff val="-346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Organización Matricial</a:t>
            </a:r>
            <a:endParaRPr lang="en-US" sz="1400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3C631D3E-073B-4CE0-B698-74885BF973C8}"/>
              </a:ext>
            </a:extLst>
          </p:cNvPr>
          <p:cNvSpPr/>
          <p:nvPr/>
        </p:nvSpPr>
        <p:spPr>
          <a:xfrm>
            <a:off x="4051588" y="3274919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797235"/>
              <a:satOff val="29412"/>
              <a:lumOff val="-4325"/>
              <a:alphaOff val="0"/>
            </a:schemeClr>
          </a:fillRef>
          <a:effectRef idx="0">
            <a:schemeClr val="accent3">
              <a:hueOff val="797235"/>
              <a:satOff val="29412"/>
              <a:lumOff val="-432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Maximizar Producción – Reducir Costos</a:t>
            </a:r>
            <a:endParaRPr lang="en-US" sz="1400" dirty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F6F90C94-54D3-4DFF-94AC-AD5F5968A953}"/>
              </a:ext>
            </a:extLst>
          </p:cNvPr>
          <p:cNvSpPr/>
          <p:nvPr/>
        </p:nvSpPr>
        <p:spPr>
          <a:xfrm>
            <a:off x="4051588" y="4087194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956682"/>
              <a:satOff val="35294"/>
              <a:lumOff val="-5190"/>
              <a:alphaOff val="0"/>
            </a:schemeClr>
          </a:fillRef>
          <a:effectRef idx="0">
            <a:schemeClr val="accent3">
              <a:hueOff val="956682"/>
              <a:satOff val="35294"/>
              <a:lumOff val="-519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Internalizada</a:t>
            </a:r>
            <a:endParaRPr lang="en-US" sz="1400" dirty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4A0F0EA5-C3F3-4B30-91EC-EC0CB60504CD}"/>
              </a:ext>
            </a:extLst>
          </p:cNvPr>
          <p:cNvSpPr/>
          <p:nvPr/>
        </p:nvSpPr>
        <p:spPr>
          <a:xfrm>
            <a:off x="4051588" y="4899467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16129"/>
              <a:satOff val="41176"/>
              <a:lumOff val="-6055"/>
              <a:alphaOff val="0"/>
            </a:schemeClr>
          </a:fillRef>
          <a:effectRef idx="0">
            <a:schemeClr val="accent3">
              <a:hueOff val="1116129"/>
              <a:satOff val="41176"/>
              <a:lumOff val="-60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TPM</a:t>
            </a:r>
            <a:endParaRPr lang="en-US" sz="1400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AAD65A58-6021-459E-B384-B410419056C1}"/>
              </a:ext>
            </a:extLst>
          </p:cNvPr>
          <p:cNvSpPr/>
          <p:nvPr/>
        </p:nvSpPr>
        <p:spPr>
          <a:xfrm>
            <a:off x="5713892" y="1012824"/>
            <a:ext cx="1704928" cy="4832351"/>
          </a:xfrm>
          <a:custGeom>
            <a:avLst/>
            <a:gdLst>
              <a:gd name="connsiteX0" fmla="*/ 0 w 1704928"/>
              <a:gd name="connsiteY0" fmla="*/ 170493 h 4832350"/>
              <a:gd name="connsiteX1" fmla="*/ 170493 w 1704928"/>
              <a:gd name="connsiteY1" fmla="*/ 0 h 4832350"/>
              <a:gd name="connsiteX2" fmla="*/ 1534435 w 1704928"/>
              <a:gd name="connsiteY2" fmla="*/ 0 h 4832350"/>
              <a:gd name="connsiteX3" fmla="*/ 1704928 w 1704928"/>
              <a:gd name="connsiteY3" fmla="*/ 170493 h 4832350"/>
              <a:gd name="connsiteX4" fmla="*/ 1704928 w 1704928"/>
              <a:gd name="connsiteY4" fmla="*/ 4661857 h 4832350"/>
              <a:gd name="connsiteX5" fmla="*/ 1534435 w 1704928"/>
              <a:gd name="connsiteY5" fmla="*/ 4832350 h 4832350"/>
              <a:gd name="connsiteX6" fmla="*/ 170493 w 1704928"/>
              <a:gd name="connsiteY6" fmla="*/ 4832350 h 4832350"/>
              <a:gd name="connsiteX7" fmla="*/ 0 w 1704928"/>
              <a:gd name="connsiteY7" fmla="*/ 4661857 h 4832350"/>
              <a:gd name="connsiteX8" fmla="*/ 0 w 1704928"/>
              <a:gd name="connsiteY8" fmla="*/ 170493 h 483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4928" h="4832350">
                <a:moveTo>
                  <a:pt x="0" y="170493"/>
                </a:moveTo>
                <a:cubicBezTo>
                  <a:pt x="0" y="76332"/>
                  <a:pt x="76332" y="0"/>
                  <a:pt x="170493" y="0"/>
                </a:cubicBezTo>
                <a:lnTo>
                  <a:pt x="1534435" y="0"/>
                </a:lnTo>
                <a:cubicBezTo>
                  <a:pt x="1628596" y="0"/>
                  <a:pt x="1704928" y="76332"/>
                  <a:pt x="1704928" y="170493"/>
                </a:cubicBezTo>
                <a:lnTo>
                  <a:pt x="1704928" y="4661857"/>
                </a:lnTo>
                <a:cubicBezTo>
                  <a:pt x="1704928" y="4756018"/>
                  <a:pt x="1628596" y="4832350"/>
                  <a:pt x="1534435" y="4832350"/>
                </a:cubicBezTo>
                <a:lnTo>
                  <a:pt x="170493" y="4832350"/>
                </a:lnTo>
                <a:cubicBezTo>
                  <a:pt x="76332" y="4832350"/>
                  <a:pt x="0" y="4756018"/>
                  <a:pt x="0" y="4661857"/>
                </a:cubicBezTo>
                <a:lnTo>
                  <a:pt x="0" y="170493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1" tIns="95251" rIns="95251" bIns="3477895" numCol="1" spcCol="1270" anchor="ctr" anchorCtr="0">
            <a:noAutofit/>
          </a:bodyPr>
          <a:lstStyle/>
          <a:p>
            <a:pPr algn="ctr" defTabSz="1111223">
              <a:lnSpc>
                <a:spcPct val="90000"/>
              </a:lnSpc>
              <a:spcAft>
                <a:spcPct val="35000"/>
              </a:spcAft>
            </a:pPr>
            <a:r>
              <a:rPr lang="es-419" b="1" kern="1200" dirty="0"/>
              <a:t>Defina Objetivos</a:t>
            </a:r>
            <a:endParaRPr lang="en-US" b="1" kern="1200" dirty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80DBA098-5066-4DC8-B2B8-F7EA304C5A5F}"/>
              </a:ext>
            </a:extLst>
          </p:cNvPr>
          <p:cNvSpPr/>
          <p:nvPr/>
        </p:nvSpPr>
        <p:spPr>
          <a:xfrm>
            <a:off x="5884385" y="2463945"/>
            <a:ext cx="1363943" cy="1457019"/>
          </a:xfrm>
          <a:custGeom>
            <a:avLst/>
            <a:gdLst>
              <a:gd name="connsiteX0" fmla="*/ 0 w 1363942"/>
              <a:gd name="connsiteY0" fmla="*/ 136394 h 1457019"/>
              <a:gd name="connsiteX1" fmla="*/ 136394 w 1363942"/>
              <a:gd name="connsiteY1" fmla="*/ 0 h 1457019"/>
              <a:gd name="connsiteX2" fmla="*/ 1227548 w 1363942"/>
              <a:gd name="connsiteY2" fmla="*/ 0 h 1457019"/>
              <a:gd name="connsiteX3" fmla="*/ 1363942 w 1363942"/>
              <a:gd name="connsiteY3" fmla="*/ 136394 h 1457019"/>
              <a:gd name="connsiteX4" fmla="*/ 1363942 w 1363942"/>
              <a:gd name="connsiteY4" fmla="*/ 1320625 h 1457019"/>
              <a:gd name="connsiteX5" fmla="*/ 1227548 w 1363942"/>
              <a:gd name="connsiteY5" fmla="*/ 1457019 h 1457019"/>
              <a:gd name="connsiteX6" fmla="*/ 136394 w 1363942"/>
              <a:gd name="connsiteY6" fmla="*/ 1457019 h 1457019"/>
              <a:gd name="connsiteX7" fmla="*/ 0 w 1363942"/>
              <a:gd name="connsiteY7" fmla="*/ 1320625 h 1457019"/>
              <a:gd name="connsiteX8" fmla="*/ 0 w 1363942"/>
              <a:gd name="connsiteY8" fmla="*/ 136394 h 145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1457019">
                <a:moveTo>
                  <a:pt x="0" y="136394"/>
                </a:moveTo>
                <a:cubicBezTo>
                  <a:pt x="0" y="61066"/>
                  <a:pt x="61066" y="0"/>
                  <a:pt x="136394" y="0"/>
                </a:cubicBezTo>
                <a:lnTo>
                  <a:pt x="1227548" y="0"/>
                </a:lnTo>
                <a:cubicBezTo>
                  <a:pt x="1302876" y="0"/>
                  <a:pt x="1363942" y="61066"/>
                  <a:pt x="1363942" y="136394"/>
                </a:cubicBezTo>
                <a:lnTo>
                  <a:pt x="1363942" y="1320625"/>
                </a:lnTo>
                <a:cubicBezTo>
                  <a:pt x="1363942" y="1395953"/>
                  <a:pt x="1302876" y="1457019"/>
                  <a:pt x="1227548" y="1457019"/>
                </a:cubicBezTo>
                <a:lnTo>
                  <a:pt x="136394" y="1457019"/>
                </a:lnTo>
                <a:cubicBezTo>
                  <a:pt x="61066" y="1457019"/>
                  <a:pt x="0" y="1395953"/>
                  <a:pt x="0" y="1320625"/>
                </a:cubicBezTo>
                <a:lnTo>
                  <a:pt x="0" y="136394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275576"/>
              <a:satOff val="47059"/>
              <a:lumOff val="-6920"/>
              <a:alphaOff val="0"/>
            </a:schemeClr>
          </a:fillRef>
          <a:effectRef idx="0">
            <a:schemeClr val="accent3">
              <a:hueOff val="1275576"/>
              <a:satOff val="47059"/>
              <a:lumOff val="-692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508" tIns="66619" rIns="75508" bIns="6661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Definir KPIs /BSC</a:t>
            </a:r>
            <a:endParaRPr lang="en-US" sz="1400" dirty="0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41F65782-1360-4619-8126-DCCB7C2EC538}"/>
              </a:ext>
            </a:extLst>
          </p:cNvPr>
          <p:cNvSpPr/>
          <p:nvPr/>
        </p:nvSpPr>
        <p:spPr>
          <a:xfrm>
            <a:off x="5884385" y="4145122"/>
            <a:ext cx="1363943" cy="1457019"/>
          </a:xfrm>
          <a:custGeom>
            <a:avLst/>
            <a:gdLst>
              <a:gd name="connsiteX0" fmla="*/ 0 w 1363942"/>
              <a:gd name="connsiteY0" fmla="*/ 136394 h 1457019"/>
              <a:gd name="connsiteX1" fmla="*/ 136394 w 1363942"/>
              <a:gd name="connsiteY1" fmla="*/ 0 h 1457019"/>
              <a:gd name="connsiteX2" fmla="*/ 1227548 w 1363942"/>
              <a:gd name="connsiteY2" fmla="*/ 0 h 1457019"/>
              <a:gd name="connsiteX3" fmla="*/ 1363942 w 1363942"/>
              <a:gd name="connsiteY3" fmla="*/ 136394 h 1457019"/>
              <a:gd name="connsiteX4" fmla="*/ 1363942 w 1363942"/>
              <a:gd name="connsiteY4" fmla="*/ 1320625 h 1457019"/>
              <a:gd name="connsiteX5" fmla="*/ 1227548 w 1363942"/>
              <a:gd name="connsiteY5" fmla="*/ 1457019 h 1457019"/>
              <a:gd name="connsiteX6" fmla="*/ 136394 w 1363942"/>
              <a:gd name="connsiteY6" fmla="*/ 1457019 h 1457019"/>
              <a:gd name="connsiteX7" fmla="*/ 0 w 1363942"/>
              <a:gd name="connsiteY7" fmla="*/ 1320625 h 1457019"/>
              <a:gd name="connsiteX8" fmla="*/ 0 w 1363942"/>
              <a:gd name="connsiteY8" fmla="*/ 136394 h 145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1457019">
                <a:moveTo>
                  <a:pt x="0" y="136394"/>
                </a:moveTo>
                <a:cubicBezTo>
                  <a:pt x="0" y="61066"/>
                  <a:pt x="61066" y="0"/>
                  <a:pt x="136394" y="0"/>
                </a:cubicBezTo>
                <a:lnTo>
                  <a:pt x="1227548" y="0"/>
                </a:lnTo>
                <a:cubicBezTo>
                  <a:pt x="1302876" y="0"/>
                  <a:pt x="1363942" y="61066"/>
                  <a:pt x="1363942" y="136394"/>
                </a:cubicBezTo>
                <a:lnTo>
                  <a:pt x="1363942" y="1320625"/>
                </a:lnTo>
                <a:cubicBezTo>
                  <a:pt x="1363942" y="1395953"/>
                  <a:pt x="1302876" y="1457019"/>
                  <a:pt x="1227548" y="1457019"/>
                </a:cubicBezTo>
                <a:lnTo>
                  <a:pt x="136394" y="1457019"/>
                </a:lnTo>
                <a:cubicBezTo>
                  <a:pt x="61066" y="1457019"/>
                  <a:pt x="0" y="1395953"/>
                  <a:pt x="0" y="1320625"/>
                </a:cubicBezTo>
                <a:lnTo>
                  <a:pt x="0" y="136394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435023"/>
              <a:satOff val="52941"/>
              <a:lumOff val="-7786"/>
              <a:alphaOff val="0"/>
            </a:schemeClr>
          </a:fillRef>
          <a:effectRef idx="0">
            <a:schemeClr val="accent3">
              <a:hueOff val="1435023"/>
              <a:satOff val="52941"/>
              <a:lumOff val="-77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508" tIns="66619" rIns="75508" bIns="6661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Metas de acuerdo a cada contexto</a:t>
            </a:r>
            <a:endParaRPr lang="en-US" sz="140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1FCE7195-C9ED-4668-9B6B-A459BEF65693}"/>
              </a:ext>
            </a:extLst>
          </p:cNvPr>
          <p:cNvSpPr/>
          <p:nvPr/>
        </p:nvSpPr>
        <p:spPr>
          <a:xfrm>
            <a:off x="7546690" y="1012824"/>
            <a:ext cx="1704928" cy="4832351"/>
          </a:xfrm>
          <a:custGeom>
            <a:avLst/>
            <a:gdLst>
              <a:gd name="connsiteX0" fmla="*/ 0 w 1704928"/>
              <a:gd name="connsiteY0" fmla="*/ 170493 h 4832350"/>
              <a:gd name="connsiteX1" fmla="*/ 170493 w 1704928"/>
              <a:gd name="connsiteY1" fmla="*/ 0 h 4832350"/>
              <a:gd name="connsiteX2" fmla="*/ 1534435 w 1704928"/>
              <a:gd name="connsiteY2" fmla="*/ 0 h 4832350"/>
              <a:gd name="connsiteX3" fmla="*/ 1704928 w 1704928"/>
              <a:gd name="connsiteY3" fmla="*/ 170493 h 4832350"/>
              <a:gd name="connsiteX4" fmla="*/ 1704928 w 1704928"/>
              <a:gd name="connsiteY4" fmla="*/ 4661857 h 4832350"/>
              <a:gd name="connsiteX5" fmla="*/ 1534435 w 1704928"/>
              <a:gd name="connsiteY5" fmla="*/ 4832350 h 4832350"/>
              <a:gd name="connsiteX6" fmla="*/ 170493 w 1704928"/>
              <a:gd name="connsiteY6" fmla="*/ 4832350 h 4832350"/>
              <a:gd name="connsiteX7" fmla="*/ 0 w 1704928"/>
              <a:gd name="connsiteY7" fmla="*/ 4661857 h 4832350"/>
              <a:gd name="connsiteX8" fmla="*/ 0 w 1704928"/>
              <a:gd name="connsiteY8" fmla="*/ 170493 h 483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4928" h="4832350">
                <a:moveTo>
                  <a:pt x="0" y="170493"/>
                </a:moveTo>
                <a:cubicBezTo>
                  <a:pt x="0" y="76332"/>
                  <a:pt x="76332" y="0"/>
                  <a:pt x="170493" y="0"/>
                </a:cubicBezTo>
                <a:lnTo>
                  <a:pt x="1534435" y="0"/>
                </a:lnTo>
                <a:cubicBezTo>
                  <a:pt x="1628596" y="0"/>
                  <a:pt x="1704928" y="76332"/>
                  <a:pt x="1704928" y="170493"/>
                </a:cubicBezTo>
                <a:lnTo>
                  <a:pt x="1704928" y="4661857"/>
                </a:lnTo>
                <a:cubicBezTo>
                  <a:pt x="1704928" y="4756018"/>
                  <a:pt x="1628596" y="4832350"/>
                  <a:pt x="1534435" y="4832350"/>
                </a:cubicBezTo>
                <a:lnTo>
                  <a:pt x="170493" y="4832350"/>
                </a:lnTo>
                <a:cubicBezTo>
                  <a:pt x="76332" y="4832350"/>
                  <a:pt x="0" y="4756018"/>
                  <a:pt x="0" y="4661857"/>
                </a:cubicBezTo>
                <a:lnTo>
                  <a:pt x="0" y="170493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1" tIns="95251" rIns="95251" bIns="3477895" numCol="1" spcCol="1270" anchor="ctr" anchorCtr="0">
            <a:noAutofit/>
          </a:bodyPr>
          <a:lstStyle/>
          <a:p>
            <a:pPr algn="ctr" defTabSz="1111223">
              <a:lnSpc>
                <a:spcPct val="90000"/>
              </a:lnSpc>
              <a:spcAft>
                <a:spcPct val="35000"/>
              </a:spcAft>
            </a:pPr>
            <a:r>
              <a:rPr lang="es-419" b="1" kern="1200" dirty="0"/>
              <a:t>Genere Planes</a:t>
            </a:r>
            <a:endParaRPr lang="en-US" b="1" kern="120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E5A926DB-EC10-4619-9C1F-6AA0DC629DB7}"/>
              </a:ext>
            </a:extLst>
          </p:cNvPr>
          <p:cNvSpPr/>
          <p:nvPr/>
        </p:nvSpPr>
        <p:spPr>
          <a:xfrm>
            <a:off x="7717184" y="2462646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594470"/>
              <a:satOff val="58824"/>
              <a:lumOff val="-8651"/>
              <a:alphaOff val="0"/>
            </a:schemeClr>
          </a:fillRef>
          <a:effectRef idx="0">
            <a:schemeClr val="accent3">
              <a:hueOff val="1594470"/>
              <a:satOff val="58824"/>
              <a:lumOff val="-86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Presencia permanente de la Gerencia</a:t>
            </a:r>
            <a:endParaRPr lang="en-US" sz="140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82275B43-5143-4E09-891A-74F3E541360E}"/>
              </a:ext>
            </a:extLst>
          </p:cNvPr>
          <p:cNvSpPr/>
          <p:nvPr/>
        </p:nvSpPr>
        <p:spPr>
          <a:xfrm>
            <a:off x="7717184" y="3274919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753917"/>
              <a:satOff val="64706"/>
              <a:lumOff val="-9516"/>
              <a:alphaOff val="0"/>
            </a:schemeClr>
          </a:fillRef>
          <a:effectRef idx="0">
            <a:schemeClr val="accent3">
              <a:hueOff val="1753917"/>
              <a:satOff val="64706"/>
              <a:lumOff val="-951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Planes personalizados</a:t>
            </a:r>
            <a:endParaRPr lang="en-US" sz="1400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CD444518-DAA2-41E2-9068-5A0E3BF33844}"/>
              </a:ext>
            </a:extLst>
          </p:cNvPr>
          <p:cNvSpPr/>
          <p:nvPr/>
        </p:nvSpPr>
        <p:spPr>
          <a:xfrm>
            <a:off x="7717184" y="4087194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913364"/>
              <a:satOff val="70588"/>
              <a:lumOff val="-10381"/>
              <a:alphaOff val="0"/>
            </a:schemeClr>
          </a:fillRef>
          <a:effectRef idx="0">
            <a:schemeClr val="accent3">
              <a:hueOff val="1913364"/>
              <a:satOff val="70588"/>
              <a:lumOff val="-103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Reuniones Mensuales</a:t>
            </a:r>
            <a:endParaRPr lang="en-US" sz="1400" dirty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2C6A6AFC-E71F-494A-92BF-89710B78FDC5}"/>
              </a:ext>
            </a:extLst>
          </p:cNvPr>
          <p:cNvSpPr/>
          <p:nvPr/>
        </p:nvSpPr>
        <p:spPr>
          <a:xfrm>
            <a:off x="7717184" y="4899467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072811"/>
              <a:satOff val="76471"/>
              <a:lumOff val="-11246"/>
              <a:alphaOff val="0"/>
            </a:schemeClr>
          </a:fillRef>
          <a:effectRef idx="0">
            <a:schemeClr val="accent3">
              <a:hueOff val="2072811"/>
              <a:satOff val="76471"/>
              <a:lumOff val="-1124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Benchmarking</a:t>
            </a:r>
            <a:endParaRPr lang="en-US" sz="1400" dirty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0F2E843D-D55A-4DB2-9977-CAECCDC1B1F2}"/>
              </a:ext>
            </a:extLst>
          </p:cNvPr>
          <p:cNvSpPr/>
          <p:nvPr/>
        </p:nvSpPr>
        <p:spPr>
          <a:xfrm>
            <a:off x="9379490" y="1012824"/>
            <a:ext cx="1704928" cy="4832351"/>
          </a:xfrm>
          <a:custGeom>
            <a:avLst/>
            <a:gdLst>
              <a:gd name="connsiteX0" fmla="*/ 0 w 1704928"/>
              <a:gd name="connsiteY0" fmla="*/ 170493 h 4832350"/>
              <a:gd name="connsiteX1" fmla="*/ 170493 w 1704928"/>
              <a:gd name="connsiteY1" fmla="*/ 0 h 4832350"/>
              <a:gd name="connsiteX2" fmla="*/ 1534435 w 1704928"/>
              <a:gd name="connsiteY2" fmla="*/ 0 h 4832350"/>
              <a:gd name="connsiteX3" fmla="*/ 1704928 w 1704928"/>
              <a:gd name="connsiteY3" fmla="*/ 170493 h 4832350"/>
              <a:gd name="connsiteX4" fmla="*/ 1704928 w 1704928"/>
              <a:gd name="connsiteY4" fmla="*/ 4661857 h 4832350"/>
              <a:gd name="connsiteX5" fmla="*/ 1534435 w 1704928"/>
              <a:gd name="connsiteY5" fmla="*/ 4832350 h 4832350"/>
              <a:gd name="connsiteX6" fmla="*/ 170493 w 1704928"/>
              <a:gd name="connsiteY6" fmla="*/ 4832350 h 4832350"/>
              <a:gd name="connsiteX7" fmla="*/ 0 w 1704928"/>
              <a:gd name="connsiteY7" fmla="*/ 4661857 h 4832350"/>
              <a:gd name="connsiteX8" fmla="*/ 0 w 1704928"/>
              <a:gd name="connsiteY8" fmla="*/ 170493 h 483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4928" h="4832350">
                <a:moveTo>
                  <a:pt x="0" y="170493"/>
                </a:moveTo>
                <a:cubicBezTo>
                  <a:pt x="0" y="76332"/>
                  <a:pt x="76332" y="0"/>
                  <a:pt x="170493" y="0"/>
                </a:cubicBezTo>
                <a:lnTo>
                  <a:pt x="1534435" y="0"/>
                </a:lnTo>
                <a:cubicBezTo>
                  <a:pt x="1628596" y="0"/>
                  <a:pt x="1704928" y="76332"/>
                  <a:pt x="1704928" y="170493"/>
                </a:cubicBezTo>
                <a:lnTo>
                  <a:pt x="1704928" y="4661857"/>
                </a:lnTo>
                <a:cubicBezTo>
                  <a:pt x="1704928" y="4756018"/>
                  <a:pt x="1628596" y="4832350"/>
                  <a:pt x="1534435" y="4832350"/>
                </a:cubicBezTo>
                <a:lnTo>
                  <a:pt x="170493" y="4832350"/>
                </a:lnTo>
                <a:cubicBezTo>
                  <a:pt x="76332" y="4832350"/>
                  <a:pt x="0" y="4756018"/>
                  <a:pt x="0" y="4661857"/>
                </a:cubicBezTo>
                <a:lnTo>
                  <a:pt x="0" y="170493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1" tIns="95251" rIns="95251" bIns="3477895" numCol="1" spcCol="1270" anchor="ctr" anchorCtr="0">
            <a:noAutofit/>
          </a:bodyPr>
          <a:lstStyle/>
          <a:p>
            <a:pPr algn="ctr" defTabSz="1111223">
              <a:lnSpc>
                <a:spcPct val="90000"/>
              </a:lnSpc>
              <a:spcAft>
                <a:spcPct val="35000"/>
              </a:spcAft>
            </a:pPr>
            <a:r>
              <a:rPr lang="es-419" b="1" kern="1200" dirty="0"/>
              <a:t>Resultados</a:t>
            </a:r>
            <a:endParaRPr lang="en-US" b="1" kern="1200" dirty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BD641F4D-A3CF-493A-B939-0924D9B3F081}"/>
              </a:ext>
            </a:extLst>
          </p:cNvPr>
          <p:cNvSpPr/>
          <p:nvPr/>
        </p:nvSpPr>
        <p:spPr>
          <a:xfrm>
            <a:off x="9549981" y="2462646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232258"/>
              <a:satOff val="82353"/>
              <a:lumOff val="-12111"/>
              <a:alphaOff val="0"/>
            </a:schemeClr>
          </a:fillRef>
          <a:effectRef idx="0">
            <a:schemeClr val="accent3">
              <a:hueOff val="2232258"/>
              <a:satOff val="82353"/>
              <a:lumOff val="-1211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Mejora Disponibilidad (&gt;95%)</a:t>
            </a:r>
            <a:endParaRPr lang="en-US" sz="1400" dirty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CBC44C78-72CC-4012-B2DB-6EB3F345CA80}"/>
              </a:ext>
            </a:extLst>
          </p:cNvPr>
          <p:cNvSpPr/>
          <p:nvPr/>
        </p:nvSpPr>
        <p:spPr>
          <a:xfrm>
            <a:off x="9549981" y="3274919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391705"/>
              <a:satOff val="88235"/>
              <a:lumOff val="-12976"/>
              <a:alphaOff val="0"/>
            </a:schemeClr>
          </a:fillRef>
          <a:effectRef idx="0">
            <a:schemeClr val="accent3">
              <a:hueOff val="2391705"/>
              <a:satOff val="88235"/>
              <a:lumOff val="-1297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Mejora en Costo/Un</a:t>
            </a:r>
            <a:endParaRPr lang="en-US" sz="1400" dirty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8A60F647-9F1F-4DD3-BA55-F5D726563000}"/>
              </a:ext>
            </a:extLst>
          </p:cNvPr>
          <p:cNvSpPr/>
          <p:nvPr/>
        </p:nvSpPr>
        <p:spPr>
          <a:xfrm>
            <a:off x="9549981" y="4087194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551152"/>
              <a:satOff val="94118"/>
              <a:lumOff val="-13841"/>
              <a:alphaOff val="0"/>
            </a:schemeClr>
          </a:fillRef>
          <a:effectRef idx="0">
            <a:schemeClr val="accent3">
              <a:hueOff val="2551152"/>
              <a:satOff val="94118"/>
              <a:lumOff val="-1384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Ahorros (6-8% PPTO Anual)</a:t>
            </a:r>
            <a:endParaRPr lang="en-US" sz="1400" dirty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9873A900-CEAC-4158-AEC5-95AC0BB46327}"/>
              </a:ext>
            </a:extLst>
          </p:cNvPr>
          <p:cNvSpPr/>
          <p:nvPr/>
        </p:nvSpPr>
        <p:spPr>
          <a:xfrm>
            <a:off x="9549981" y="4899467"/>
            <a:ext cx="1363943" cy="703971"/>
          </a:xfrm>
          <a:custGeom>
            <a:avLst/>
            <a:gdLst>
              <a:gd name="connsiteX0" fmla="*/ 0 w 1363942"/>
              <a:gd name="connsiteY0" fmla="*/ 70397 h 703970"/>
              <a:gd name="connsiteX1" fmla="*/ 70397 w 1363942"/>
              <a:gd name="connsiteY1" fmla="*/ 0 h 703970"/>
              <a:gd name="connsiteX2" fmla="*/ 1293545 w 1363942"/>
              <a:gd name="connsiteY2" fmla="*/ 0 h 703970"/>
              <a:gd name="connsiteX3" fmla="*/ 1363942 w 1363942"/>
              <a:gd name="connsiteY3" fmla="*/ 70397 h 703970"/>
              <a:gd name="connsiteX4" fmla="*/ 1363942 w 1363942"/>
              <a:gd name="connsiteY4" fmla="*/ 633573 h 703970"/>
              <a:gd name="connsiteX5" fmla="*/ 1293545 w 1363942"/>
              <a:gd name="connsiteY5" fmla="*/ 703970 h 703970"/>
              <a:gd name="connsiteX6" fmla="*/ 70397 w 1363942"/>
              <a:gd name="connsiteY6" fmla="*/ 703970 h 703970"/>
              <a:gd name="connsiteX7" fmla="*/ 0 w 1363942"/>
              <a:gd name="connsiteY7" fmla="*/ 633573 h 703970"/>
              <a:gd name="connsiteX8" fmla="*/ 0 w 1363942"/>
              <a:gd name="connsiteY8" fmla="*/ 70397 h 70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3942" h="703970">
                <a:moveTo>
                  <a:pt x="0" y="70397"/>
                </a:moveTo>
                <a:cubicBezTo>
                  <a:pt x="0" y="31518"/>
                  <a:pt x="31518" y="0"/>
                  <a:pt x="70397" y="0"/>
                </a:cubicBezTo>
                <a:lnTo>
                  <a:pt x="1293545" y="0"/>
                </a:lnTo>
                <a:cubicBezTo>
                  <a:pt x="1332424" y="0"/>
                  <a:pt x="1363942" y="31518"/>
                  <a:pt x="1363942" y="70397"/>
                </a:cubicBezTo>
                <a:lnTo>
                  <a:pt x="1363942" y="633573"/>
                </a:lnTo>
                <a:cubicBezTo>
                  <a:pt x="1363942" y="672452"/>
                  <a:pt x="1332424" y="703970"/>
                  <a:pt x="1293545" y="703970"/>
                </a:cubicBezTo>
                <a:lnTo>
                  <a:pt x="70397" y="703970"/>
                </a:lnTo>
                <a:cubicBezTo>
                  <a:pt x="31518" y="703970"/>
                  <a:pt x="0" y="672452"/>
                  <a:pt x="0" y="633573"/>
                </a:cubicBezTo>
                <a:lnTo>
                  <a:pt x="0" y="70397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hueOff val="2710599"/>
              <a:satOff val="100000"/>
              <a:lumOff val="-147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79" tIns="47289" rIns="56179" bIns="47289" numCol="1" spcCol="1270" anchor="ctr" anchorCtr="0">
            <a:noAutofit/>
          </a:bodyPr>
          <a:lstStyle/>
          <a:p>
            <a:pPr algn="ctr" defTabSz="622284">
              <a:lnSpc>
                <a:spcPct val="90000"/>
              </a:lnSpc>
              <a:spcAft>
                <a:spcPct val="35000"/>
              </a:spcAft>
            </a:pPr>
            <a:r>
              <a:rPr lang="es-419" sz="1400" dirty="0"/>
              <a:t>Mejora Clima Laboral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423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echa: a la derecha con muesca 5">
            <a:extLst>
              <a:ext uri="{FF2B5EF4-FFF2-40B4-BE49-F238E27FC236}">
                <a16:creationId xmlns:a16="http://schemas.microsoft.com/office/drawing/2014/main" id="{281BFDCB-B67B-449D-81B0-68F2515D96A2}"/>
              </a:ext>
            </a:extLst>
          </p:cNvPr>
          <p:cNvSpPr/>
          <p:nvPr/>
        </p:nvSpPr>
        <p:spPr>
          <a:xfrm>
            <a:off x="100012" y="2669936"/>
            <a:ext cx="11991976" cy="1799907"/>
          </a:xfrm>
          <a:prstGeom prst="notchedRightArrow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98AA3B6B-0F24-4548-92CA-C221A2045AC7}"/>
              </a:ext>
            </a:extLst>
          </p:cNvPr>
          <p:cNvSpPr/>
          <p:nvPr/>
        </p:nvSpPr>
        <p:spPr>
          <a:xfrm>
            <a:off x="100934" y="1320005"/>
            <a:ext cx="1904121" cy="1799907"/>
          </a:xfrm>
          <a:custGeom>
            <a:avLst/>
            <a:gdLst>
              <a:gd name="connsiteX0" fmla="*/ 0 w 1478210"/>
              <a:gd name="connsiteY0" fmla="*/ 0 h 1799907"/>
              <a:gd name="connsiteX1" fmla="*/ 1478210 w 1478210"/>
              <a:gd name="connsiteY1" fmla="*/ 0 h 1799907"/>
              <a:gd name="connsiteX2" fmla="*/ 1478210 w 1478210"/>
              <a:gd name="connsiteY2" fmla="*/ 1799907 h 1799907"/>
              <a:gd name="connsiteX3" fmla="*/ 0 w 1478210"/>
              <a:gd name="connsiteY3" fmla="*/ 1799907 h 1799907"/>
              <a:gd name="connsiteX4" fmla="*/ 0 w 1478210"/>
              <a:gd name="connsiteY4" fmla="*/ 0 h 179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210" h="1799907">
                <a:moveTo>
                  <a:pt x="0" y="0"/>
                </a:moveTo>
                <a:lnTo>
                  <a:pt x="1478210" y="0"/>
                </a:lnTo>
                <a:lnTo>
                  <a:pt x="1478210" y="1799907"/>
                </a:lnTo>
                <a:lnTo>
                  <a:pt x="0" y="17999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b" anchorCtr="1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sz="2000" dirty="0"/>
              <a:t>Contexto y Diagnóstico</a:t>
            </a:r>
            <a:endParaRPr lang="en-US" sz="20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3M</a:t>
            </a:r>
            <a:endParaRPr lang="en-US" sz="1600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20BC192-93D8-49CF-B1B3-8C505D0CD46D}"/>
              </a:ext>
            </a:extLst>
          </p:cNvPr>
          <p:cNvSpPr/>
          <p:nvPr/>
        </p:nvSpPr>
        <p:spPr>
          <a:xfrm>
            <a:off x="615051" y="3344901"/>
            <a:ext cx="449976" cy="449976"/>
          </a:xfrm>
          <a:prstGeom prst="ellipse">
            <a:avLst/>
          </a:prstGeom>
          <a:solidFill>
            <a:srgbClr val="00F3B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419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5868717-6734-45A2-B38F-34522BAEDBDC}"/>
              </a:ext>
            </a:extLst>
          </p:cNvPr>
          <p:cNvSpPr/>
          <p:nvPr/>
        </p:nvSpPr>
        <p:spPr>
          <a:xfrm>
            <a:off x="1653054" y="4019867"/>
            <a:ext cx="1709271" cy="1799907"/>
          </a:xfrm>
          <a:custGeom>
            <a:avLst/>
            <a:gdLst>
              <a:gd name="connsiteX0" fmla="*/ 0 w 1478210"/>
              <a:gd name="connsiteY0" fmla="*/ 0 h 1799907"/>
              <a:gd name="connsiteX1" fmla="*/ 1478210 w 1478210"/>
              <a:gd name="connsiteY1" fmla="*/ 0 h 1799907"/>
              <a:gd name="connsiteX2" fmla="*/ 1478210 w 1478210"/>
              <a:gd name="connsiteY2" fmla="*/ 1799907 h 1799907"/>
              <a:gd name="connsiteX3" fmla="*/ 0 w 1478210"/>
              <a:gd name="connsiteY3" fmla="*/ 1799907 h 1799907"/>
              <a:gd name="connsiteX4" fmla="*/ 0 w 1478210"/>
              <a:gd name="connsiteY4" fmla="*/ 0 h 179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210" h="1799907">
                <a:moveTo>
                  <a:pt x="0" y="0"/>
                </a:moveTo>
                <a:lnTo>
                  <a:pt x="1478210" y="0"/>
                </a:lnTo>
                <a:lnTo>
                  <a:pt x="1478210" y="1799907"/>
                </a:lnTo>
                <a:lnTo>
                  <a:pt x="0" y="17999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t" anchorCtr="1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sz="2000" dirty="0"/>
              <a:t>Política, Objetivos, Planes</a:t>
            </a:r>
            <a:endParaRPr lang="en-US" sz="20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1M</a:t>
            </a:r>
            <a:endParaRPr lang="en-US" sz="16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C68F48A-8D2E-4091-B1E4-4899C516D5B4}"/>
              </a:ext>
            </a:extLst>
          </p:cNvPr>
          <p:cNvSpPr/>
          <p:nvPr/>
        </p:nvSpPr>
        <p:spPr>
          <a:xfrm>
            <a:off x="2167171" y="3344901"/>
            <a:ext cx="449976" cy="449976"/>
          </a:xfrm>
          <a:prstGeom prst="ellipse">
            <a:avLst/>
          </a:prstGeom>
          <a:solidFill>
            <a:srgbClr val="00E4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451767"/>
              <a:satOff val="16667"/>
              <a:lumOff val="-2451"/>
              <a:alphaOff val="0"/>
            </a:schemeClr>
          </a:fillRef>
          <a:effectRef idx="0">
            <a:schemeClr val="accent3">
              <a:hueOff val="451767"/>
              <a:satOff val="16667"/>
              <a:lumOff val="-245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419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17D34C56-BC7F-423B-A572-B35A36C5FFC1}"/>
              </a:ext>
            </a:extLst>
          </p:cNvPr>
          <p:cNvSpPr/>
          <p:nvPr/>
        </p:nvSpPr>
        <p:spPr>
          <a:xfrm>
            <a:off x="2992219" y="1320005"/>
            <a:ext cx="2021393" cy="1799907"/>
          </a:xfrm>
          <a:custGeom>
            <a:avLst/>
            <a:gdLst>
              <a:gd name="connsiteX0" fmla="*/ 0 w 1478210"/>
              <a:gd name="connsiteY0" fmla="*/ 0 h 1799907"/>
              <a:gd name="connsiteX1" fmla="*/ 1478210 w 1478210"/>
              <a:gd name="connsiteY1" fmla="*/ 0 h 1799907"/>
              <a:gd name="connsiteX2" fmla="*/ 1478210 w 1478210"/>
              <a:gd name="connsiteY2" fmla="*/ 1799907 h 1799907"/>
              <a:gd name="connsiteX3" fmla="*/ 0 w 1478210"/>
              <a:gd name="connsiteY3" fmla="*/ 1799907 h 1799907"/>
              <a:gd name="connsiteX4" fmla="*/ 0 w 1478210"/>
              <a:gd name="connsiteY4" fmla="*/ 0 h 179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210" h="1799907">
                <a:moveTo>
                  <a:pt x="0" y="0"/>
                </a:moveTo>
                <a:lnTo>
                  <a:pt x="1478210" y="0"/>
                </a:lnTo>
                <a:lnTo>
                  <a:pt x="1478210" y="1799907"/>
                </a:lnTo>
                <a:lnTo>
                  <a:pt x="0" y="17999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b" anchorCtr="1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sz="2000" dirty="0"/>
              <a:t>Reclutamiento</a:t>
            </a:r>
            <a:endParaRPr lang="en-US" sz="20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3M</a:t>
            </a:r>
            <a:endParaRPr lang="en-US" sz="16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169422E-7C02-452A-B207-6FDF3B22AFDF}"/>
              </a:ext>
            </a:extLst>
          </p:cNvPr>
          <p:cNvSpPr/>
          <p:nvPr/>
        </p:nvSpPr>
        <p:spPr>
          <a:xfrm>
            <a:off x="3719292" y="3344901"/>
            <a:ext cx="449976" cy="449976"/>
          </a:xfrm>
          <a:prstGeom prst="ellipse">
            <a:avLst/>
          </a:pr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903533"/>
              <a:satOff val="33333"/>
              <a:lumOff val="-4902"/>
              <a:alphaOff val="0"/>
            </a:schemeClr>
          </a:fillRef>
          <a:effectRef idx="0">
            <a:schemeClr val="accent3">
              <a:hueOff val="903533"/>
              <a:satOff val="33333"/>
              <a:lumOff val="-490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419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21936C6F-9FDA-4570-81F2-3EF0AB7DD24D}"/>
              </a:ext>
            </a:extLst>
          </p:cNvPr>
          <p:cNvSpPr/>
          <p:nvPr/>
        </p:nvSpPr>
        <p:spPr>
          <a:xfrm>
            <a:off x="4343391" y="4019867"/>
            <a:ext cx="2308683" cy="1799907"/>
          </a:xfrm>
          <a:custGeom>
            <a:avLst/>
            <a:gdLst>
              <a:gd name="connsiteX0" fmla="*/ 0 w 1478210"/>
              <a:gd name="connsiteY0" fmla="*/ 0 h 1799907"/>
              <a:gd name="connsiteX1" fmla="*/ 1478210 w 1478210"/>
              <a:gd name="connsiteY1" fmla="*/ 0 h 1799907"/>
              <a:gd name="connsiteX2" fmla="*/ 1478210 w 1478210"/>
              <a:gd name="connsiteY2" fmla="*/ 1799907 h 1799907"/>
              <a:gd name="connsiteX3" fmla="*/ 0 w 1478210"/>
              <a:gd name="connsiteY3" fmla="*/ 1799907 h 1799907"/>
              <a:gd name="connsiteX4" fmla="*/ 0 w 1478210"/>
              <a:gd name="connsiteY4" fmla="*/ 0 h 179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210" h="1799907">
                <a:moveTo>
                  <a:pt x="0" y="0"/>
                </a:moveTo>
                <a:lnTo>
                  <a:pt x="1478210" y="0"/>
                </a:lnTo>
                <a:lnTo>
                  <a:pt x="1478210" y="1799907"/>
                </a:lnTo>
                <a:lnTo>
                  <a:pt x="0" y="17999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t" anchorCtr="1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sz="2000" dirty="0"/>
              <a:t>Comunicación Alineamiento</a:t>
            </a:r>
            <a:endParaRPr lang="en-US" sz="20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Objetivos, KPIs</a:t>
            </a:r>
            <a:endParaRPr lang="en-US" sz="16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Procedimientos</a:t>
            </a:r>
            <a:endParaRPr lang="en-US" sz="16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3M</a:t>
            </a:r>
            <a:endParaRPr lang="en-US" sz="160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8F04631-B740-4F91-B01D-7D1F789A2158}"/>
              </a:ext>
            </a:extLst>
          </p:cNvPr>
          <p:cNvSpPr/>
          <p:nvPr/>
        </p:nvSpPr>
        <p:spPr>
          <a:xfrm>
            <a:off x="5271412" y="3344901"/>
            <a:ext cx="449976" cy="449976"/>
          </a:xfrm>
          <a:prstGeom prst="ellipse">
            <a:avLst/>
          </a:pr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355300"/>
              <a:satOff val="50000"/>
              <a:lumOff val="-7353"/>
              <a:alphaOff val="0"/>
            </a:schemeClr>
          </a:fillRef>
          <a:effectRef idx="0">
            <a:schemeClr val="accent3">
              <a:hueOff val="1355300"/>
              <a:satOff val="50000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419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424B64ED-3E0E-4C55-BDB9-FFFA8D7D4B36}"/>
              </a:ext>
            </a:extLst>
          </p:cNvPr>
          <p:cNvSpPr/>
          <p:nvPr/>
        </p:nvSpPr>
        <p:spPr>
          <a:xfrm>
            <a:off x="6055092" y="1320005"/>
            <a:ext cx="1986859" cy="1799907"/>
          </a:xfrm>
          <a:custGeom>
            <a:avLst/>
            <a:gdLst>
              <a:gd name="connsiteX0" fmla="*/ 0 w 1478210"/>
              <a:gd name="connsiteY0" fmla="*/ 0 h 1799907"/>
              <a:gd name="connsiteX1" fmla="*/ 1478210 w 1478210"/>
              <a:gd name="connsiteY1" fmla="*/ 0 h 1799907"/>
              <a:gd name="connsiteX2" fmla="*/ 1478210 w 1478210"/>
              <a:gd name="connsiteY2" fmla="*/ 1799907 h 1799907"/>
              <a:gd name="connsiteX3" fmla="*/ 0 w 1478210"/>
              <a:gd name="connsiteY3" fmla="*/ 1799907 h 1799907"/>
              <a:gd name="connsiteX4" fmla="*/ 0 w 1478210"/>
              <a:gd name="connsiteY4" fmla="*/ 0 h 179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210" h="1799907">
                <a:moveTo>
                  <a:pt x="0" y="0"/>
                </a:moveTo>
                <a:lnTo>
                  <a:pt x="1478210" y="0"/>
                </a:lnTo>
                <a:lnTo>
                  <a:pt x="1478210" y="1799907"/>
                </a:lnTo>
                <a:lnTo>
                  <a:pt x="0" y="17999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b" anchorCtr="1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sz="2000" dirty="0"/>
              <a:t>Ejecución</a:t>
            </a:r>
            <a:endParaRPr lang="en-US" sz="20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Seguimiento Continuo</a:t>
            </a:r>
            <a:endParaRPr lang="en-US" sz="16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Presentación de Resultados</a:t>
            </a:r>
            <a:endParaRPr lang="en-US" sz="16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D88AD54-8BC9-40C0-B5E3-AD1A82A4E928}"/>
              </a:ext>
            </a:extLst>
          </p:cNvPr>
          <p:cNvSpPr/>
          <p:nvPr/>
        </p:nvSpPr>
        <p:spPr>
          <a:xfrm>
            <a:off x="6823533" y="3344901"/>
            <a:ext cx="449976" cy="449976"/>
          </a:xfrm>
          <a:prstGeom prst="ellipse">
            <a:avLst/>
          </a:pr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807066"/>
              <a:satOff val="66667"/>
              <a:lumOff val="-9804"/>
              <a:alphaOff val="0"/>
            </a:schemeClr>
          </a:fillRef>
          <a:effectRef idx="0">
            <a:schemeClr val="accent3">
              <a:hueOff val="1807066"/>
              <a:satOff val="66667"/>
              <a:lumOff val="-980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419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FEAAC22-B6E8-488B-B826-B2C6D771494B}"/>
              </a:ext>
            </a:extLst>
          </p:cNvPr>
          <p:cNvSpPr/>
          <p:nvPr/>
        </p:nvSpPr>
        <p:spPr>
          <a:xfrm>
            <a:off x="7567524" y="4019867"/>
            <a:ext cx="2066237" cy="1799907"/>
          </a:xfrm>
          <a:custGeom>
            <a:avLst/>
            <a:gdLst>
              <a:gd name="connsiteX0" fmla="*/ 0 w 1478210"/>
              <a:gd name="connsiteY0" fmla="*/ 0 h 1799907"/>
              <a:gd name="connsiteX1" fmla="*/ 1478210 w 1478210"/>
              <a:gd name="connsiteY1" fmla="*/ 0 h 1799907"/>
              <a:gd name="connsiteX2" fmla="*/ 1478210 w 1478210"/>
              <a:gd name="connsiteY2" fmla="*/ 1799907 h 1799907"/>
              <a:gd name="connsiteX3" fmla="*/ 0 w 1478210"/>
              <a:gd name="connsiteY3" fmla="*/ 1799907 h 1799907"/>
              <a:gd name="connsiteX4" fmla="*/ 0 w 1478210"/>
              <a:gd name="connsiteY4" fmla="*/ 0 h 179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210" h="1799907">
                <a:moveTo>
                  <a:pt x="0" y="0"/>
                </a:moveTo>
                <a:lnTo>
                  <a:pt x="1478210" y="0"/>
                </a:lnTo>
                <a:lnTo>
                  <a:pt x="1478210" y="1799907"/>
                </a:lnTo>
                <a:lnTo>
                  <a:pt x="0" y="17999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t" anchorCtr="1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sz="2000" dirty="0"/>
              <a:t>Año 1:</a:t>
            </a:r>
            <a:endParaRPr lang="en-US" sz="20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Implementación</a:t>
            </a:r>
            <a:endParaRPr lang="en-US" sz="16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Ahorro 5%</a:t>
            </a:r>
            <a:endParaRPr lang="en-US" sz="160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F438F1-6C29-446C-B420-7DC016ACA9E8}"/>
              </a:ext>
            </a:extLst>
          </p:cNvPr>
          <p:cNvSpPr/>
          <p:nvPr/>
        </p:nvSpPr>
        <p:spPr>
          <a:xfrm>
            <a:off x="8375655" y="3344901"/>
            <a:ext cx="449976" cy="449976"/>
          </a:xfrm>
          <a:prstGeom prst="ellipse">
            <a:avLst/>
          </a:pr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258833"/>
              <a:satOff val="83333"/>
              <a:lumOff val="-12255"/>
              <a:alphaOff val="0"/>
            </a:schemeClr>
          </a:fillRef>
          <a:effectRef idx="0">
            <a:schemeClr val="accent3">
              <a:hueOff val="2258833"/>
              <a:satOff val="83333"/>
              <a:lumOff val="-1225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419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B7E2600-8E6B-4184-91A2-39F06DA2EE18}"/>
              </a:ext>
            </a:extLst>
          </p:cNvPr>
          <p:cNvSpPr/>
          <p:nvPr/>
        </p:nvSpPr>
        <p:spPr>
          <a:xfrm>
            <a:off x="9255016" y="1320005"/>
            <a:ext cx="1795493" cy="1799907"/>
          </a:xfrm>
          <a:custGeom>
            <a:avLst/>
            <a:gdLst>
              <a:gd name="connsiteX0" fmla="*/ 0 w 1478210"/>
              <a:gd name="connsiteY0" fmla="*/ 0 h 1799907"/>
              <a:gd name="connsiteX1" fmla="*/ 1478210 w 1478210"/>
              <a:gd name="connsiteY1" fmla="*/ 0 h 1799907"/>
              <a:gd name="connsiteX2" fmla="*/ 1478210 w 1478210"/>
              <a:gd name="connsiteY2" fmla="*/ 1799907 h 1799907"/>
              <a:gd name="connsiteX3" fmla="*/ 0 w 1478210"/>
              <a:gd name="connsiteY3" fmla="*/ 1799907 h 1799907"/>
              <a:gd name="connsiteX4" fmla="*/ 0 w 1478210"/>
              <a:gd name="connsiteY4" fmla="*/ 0 h 179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8210" h="1799907">
                <a:moveTo>
                  <a:pt x="0" y="0"/>
                </a:moveTo>
                <a:lnTo>
                  <a:pt x="1478210" y="0"/>
                </a:lnTo>
                <a:lnTo>
                  <a:pt x="1478210" y="1799907"/>
                </a:lnTo>
                <a:lnTo>
                  <a:pt x="0" y="17999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b" anchorCtr="1">
            <a:noAutofit/>
          </a:bodyPr>
          <a:lstStyle/>
          <a:p>
            <a:pPr defTabSz="800080">
              <a:lnSpc>
                <a:spcPct val="90000"/>
              </a:lnSpc>
              <a:spcAft>
                <a:spcPct val="35000"/>
              </a:spcAft>
            </a:pPr>
            <a:r>
              <a:rPr lang="es-419" sz="2000" dirty="0"/>
              <a:t>Año 2</a:t>
            </a:r>
            <a:endParaRPr lang="en-US" sz="20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Consolidación</a:t>
            </a:r>
            <a:endParaRPr lang="en-US" sz="16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Ahorro 7 – 8%</a:t>
            </a:r>
            <a:endParaRPr lang="en-US" sz="1600" dirty="0"/>
          </a:p>
          <a:p>
            <a:pPr marL="114297" lvl="1" indent="-114297" defTabSz="622284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es-419" sz="1600" dirty="0"/>
              <a:t>Disponibilidad &gt;95%</a:t>
            </a:r>
            <a:endParaRPr lang="en-US" sz="160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1D9A39B-01A3-4C15-B13C-80BB16B4A762}"/>
              </a:ext>
            </a:extLst>
          </p:cNvPr>
          <p:cNvSpPr/>
          <p:nvPr/>
        </p:nvSpPr>
        <p:spPr>
          <a:xfrm>
            <a:off x="9927775" y="3344901"/>
            <a:ext cx="449976" cy="449976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hueOff val="2710599"/>
              <a:satOff val="100000"/>
              <a:lumOff val="-1470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5070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8246660-E6C6-8D6D-922D-32971DEFE257}"/>
              </a:ext>
            </a:extLst>
          </p:cNvPr>
          <p:cNvSpPr/>
          <p:nvPr/>
        </p:nvSpPr>
        <p:spPr>
          <a:xfrm>
            <a:off x="838200" y="1152962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del Mantenimiento</a:t>
            </a:r>
            <a:endParaRPr lang="es-419" sz="2100" kern="12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68D13EB-3A22-4AAA-111C-EB7D83382447}"/>
              </a:ext>
            </a:extLst>
          </p:cNvPr>
          <p:cNvSpPr/>
          <p:nvPr/>
        </p:nvSpPr>
        <p:spPr>
          <a:xfrm>
            <a:off x="915036" y="1229798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2">
              <a:alphaModFix amt="40000"/>
            </a:blip>
            <a:srcRect/>
            <a:stretch>
              <a:fillRect l="25987" t="-37217" r="31565" b="-7957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AD6FD99-2094-2116-D978-C02370FFCDC7}"/>
              </a:ext>
            </a:extLst>
          </p:cNvPr>
          <p:cNvSpPr/>
          <p:nvPr/>
        </p:nvSpPr>
        <p:spPr>
          <a:xfrm>
            <a:off x="838200" y="1998162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Enfoque Internacional para la Gestión y Supervisión del Mantenimiento</a:t>
            </a:r>
            <a:endParaRPr lang="es-419" sz="2100" kern="12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A15C5A8-D86A-4A3F-0F11-FBB29C0C73BA}"/>
              </a:ext>
            </a:extLst>
          </p:cNvPr>
          <p:cNvSpPr/>
          <p:nvPr/>
        </p:nvSpPr>
        <p:spPr>
          <a:xfrm>
            <a:off x="915036" y="2074999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3">
              <a:alphaModFix amt="40000"/>
            </a:blip>
            <a:srcRect/>
            <a:stretch>
              <a:fillRect l="37481" t="410" r="34911" b="-240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8EF1373-D133-698B-C6A7-95BD37017B0F}"/>
              </a:ext>
            </a:extLst>
          </p:cNvPr>
          <p:cNvSpPr/>
          <p:nvPr/>
        </p:nvSpPr>
        <p:spPr>
          <a:xfrm>
            <a:off x="838200" y="2843363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 Paradas de Planta y Trabajos en Mantenimiento</a:t>
            </a:r>
            <a:endParaRPr lang="es-419" sz="2100" kern="12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7F09223-12A5-ADD1-0E20-F702B0C2D4DA}"/>
              </a:ext>
            </a:extLst>
          </p:cNvPr>
          <p:cNvSpPr/>
          <p:nvPr/>
        </p:nvSpPr>
        <p:spPr>
          <a:xfrm>
            <a:off x="915036" y="2920200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4">
              <a:alphaModFix amt="40000"/>
            </a:blip>
            <a:srcRect/>
            <a:stretch>
              <a:fillRect l="-2529" t="-2080" r="-420" b="-67626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E703C055-5827-2739-AC71-1C93B5F48DCC}"/>
              </a:ext>
            </a:extLst>
          </p:cNvPr>
          <p:cNvSpPr/>
          <p:nvPr/>
        </p:nvSpPr>
        <p:spPr>
          <a:xfrm>
            <a:off x="838200" y="3688564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Gestión y Supervisión de KPI en Mantenimiento</a:t>
            </a:r>
            <a:endParaRPr lang="es-419" sz="2100" kern="1200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335AB05-DBA3-F91D-5FB1-C5ADDDAE1995}"/>
              </a:ext>
            </a:extLst>
          </p:cNvPr>
          <p:cNvSpPr/>
          <p:nvPr/>
        </p:nvSpPr>
        <p:spPr>
          <a:xfrm>
            <a:off x="915036" y="3765401"/>
            <a:ext cx="2103120" cy="614691"/>
          </a:xfrm>
          <a:prstGeom prst="roundRect">
            <a:avLst>
              <a:gd name="adj" fmla="val 10000"/>
            </a:avLst>
          </a:prstGeom>
          <a:blipFill>
            <a:blip r:embed="rId5"/>
            <a:srcRect/>
            <a:stretch>
              <a:fillRect t="-63000" b="-6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026E0CD8-52E8-8F01-24D9-7BF01D55B571}"/>
              </a:ext>
            </a:extLst>
          </p:cNvPr>
          <p:cNvSpPr/>
          <p:nvPr/>
        </p:nvSpPr>
        <p:spPr>
          <a:xfrm>
            <a:off x="838200" y="4533765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Mejora Continua en Mantenimiento</a:t>
            </a:r>
            <a:endParaRPr lang="es-419" sz="2100" kern="1200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36E4B19-4DB5-0FED-DF43-18DC29DA9505}"/>
              </a:ext>
            </a:extLst>
          </p:cNvPr>
          <p:cNvSpPr/>
          <p:nvPr/>
        </p:nvSpPr>
        <p:spPr>
          <a:xfrm>
            <a:off x="915036" y="4610602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6">
              <a:alphaModFix amt="40000"/>
            </a:blip>
            <a:srcRect/>
            <a:stretch>
              <a:fillRect l="-1030" t="1875" r="-919" b="-83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4CD78C47-C2DA-1BE7-8026-6D88B1B7A654}"/>
              </a:ext>
            </a:extLst>
          </p:cNvPr>
          <p:cNvSpPr/>
          <p:nvPr/>
        </p:nvSpPr>
        <p:spPr>
          <a:xfrm>
            <a:off x="838200" y="5378966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Habilidades Blandas para la Supervisión de Personal Técnico y de Ingeniería</a:t>
            </a:r>
            <a:endParaRPr lang="es-419" sz="2100" kern="120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A76337B-F797-6A66-83C0-41576E9DFD26}"/>
              </a:ext>
            </a:extLst>
          </p:cNvPr>
          <p:cNvSpPr/>
          <p:nvPr/>
        </p:nvSpPr>
        <p:spPr>
          <a:xfrm>
            <a:off x="915036" y="5455803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7">
              <a:alphaModFix amt="40000"/>
            </a:blip>
            <a:srcRect/>
            <a:stretch>
              <a:fillRect t="-1708" r="-919" b="-57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22999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2B0ED-0363-4066-ABCD-D3449A18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Identificación de Indicadores Clave en Mantenimiento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A3A129-4EBD-B0DD-F3DC-D0813D127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6532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2245291-F470-9986-9055-86DB02F1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Concepto de Indicadores Clave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B0894EF-C8FA-ED1E-9F17-FB8554FEC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Los indicadores son una forma objetiva de medir el resultado de una gestión</a:t>
            </a:r>
          </a:p>
          <a:p>
            <a:r>
              <a:rPr lang="es-PE" dirty="0"/>
              <a:t>Se deben escoger los indicadores de acuerdo a los planes estratégicos de la gestión actual</a:t>
            </a:r>
          </a:p>
          <a:p>
            <a:r>
              <a:rPr lang="es-PE" dirty="0"/>
              <a:t>Los indicadores nos tienen que ayudar a tomar decisiones dentro del negocio, si no, no están cumpliendo su objetivo</a:t>
            </a:r>
          </a:p>
          <a:p>
            <a:r>
              <a:rPr lang="es-PE" dirty="0"/>
              <a:t>Si bien existen manuales con listas de indicadores, podemos diseñar un indicador que se adapte a nuestra realidad</a:t>
            </a:r>
          </a:p>
          <a:p>
            <a:pPr marL="0" indent="0">
              <a:buNone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138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3B955-C88D-FBB3-3280-E12902CF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Normas más conocidas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E34C77-1D56-7CDE-77DC-F8502DBC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EN 15341 – 2019</a:t>
            </a:r>
          </a:p>
          <a:p>
            <a:r>
              <a:rPr lang="es-PE" dirty="0" err="1"/>
              <a:t>Best</a:t>
            </a:r>
            <a:r>
              <a:rPr lang="es-PE" dirty="0"/>
              <a:t> </a:t>
            </a:r>
            <a:r>
              <a:rPr lang="es-PE" dirty="0" err="1"/>
              <a:t>Practices</a:t>
            </a:r>
            <a:r>
              <a:rPr lang="es-PE" dirty="0"/>
              <a:t> SMRP Edición 6</a:t>
            </a:r>
          </a:p>
          <a:p>
            <a:r>
              <a:rPr lang="es-419" dirty="0"/>
              <a:t>Global </a:t>
            </a:r>
            <a:r>
              <a:rPr lang="es-419" dirty="0" err="1"/>
              <a:t>Maintenance</a:t>
            </a:r>
            <a:r>
              <a:rPr lang="es-419" dirty="0"/>
              <a:t> and </a:t>
            </a:r>
            <a:r>
              <a:rPr lang="es-419" dirty="0" err="1"/>
              <a:t>Reliability</a:t>
            </a:r>
            <a:r>
              <a:rPr lang="es-419" dirty="0"/>
              <a:t> </a:t>
            </a:r>
            <a:r>
              <a:rPr lang="es-419" dirty="0" err="1"/>
              <a:t>Indicators</a:t>
            </a:r>
            <a:r>
              <a:rPr lang="es-419" dirty="0"/>
              <a:t> 4th </a:t>
            </a:r>
            <a:r>
              <a:rPr lang="es-419" dirty="0" err="1"/>
              <a:t>Edition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2331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58B20-2519-001C-0556-9C2C242C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Indicadores básicos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DFD9A1-2E30-312A-2DCB-84DF49E1FF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PE" dirty="0"/>
              <a:t>Financieros:</a:t>
            </a:r>
          </a:p>
          <a:p>
            <a:pPr lvl="1"/>
            <a:r>
              <a:rPr lang="es-PE" dirty="0"/>
              <a:t>Costo Total</a:t>
            </a:r>
          </a:p>
          <a:p>
            <a:pPr lvl="1"/>
            <a:r>
              <a:rPr lang="es-PE" dirty="0"/>
              <a:t>Costo/unidad de producción</a:t>
            </a:r>
          </a:p>
          <a:p>
            <a:pPr lvl="1"/>
            <a:r>
              <a:rPr lang="es-PE" dirty="0"/>
              <a:t>Costo MP, </a:t>
            </a:r>
            <a:r>
              <a:rPr lang="es-PE" dirty="0" err="1"/>
              <a:t>MPd</a:t>
            </a:r>
            <a:r>
              <a:rPr lang="es-PE" dirty="0"/>
              <a:t>, MCP, MCE</a:t>
            </a:r>
          </a:p>
          <a:p>
            <a:r>
              <a:rPr lang="es-PE" dirty="0"/>
              <a:t>Cliente interno:</a:t>
            </a:r>
          </a:p>
          <a:p>
            <a:pPr lvl="1"/>
            <a:r>
              <a:rPr lang="es-PE" dirty="0"/>
              <a:t>MTBF, MTTR</a:t>
            </a:r>
          </a:p>
          <a:p>
            <a:pPr lvl="1"/>
            <a:r>
              <a:rPr lang="es-PE" dirty="0"/>
              <a:t>Desviación tiempo MP</a:t>
            </a:r>
          </a:p>
          <a:p>
            <a:pPr lvl="1"/>
            <a:r>
              <a:rPr lang="es-PE" dirty="0"/>
              <a:t>Disponibilidad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39658D-D7F1-8641-8A39-10684A434A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PE" dirty="0"/>
              <a:t>Procesos internos</a:t>
            </a:r>
          </a:p>
          <a:p>
            <a:pPr lvl="1"/>
            <a:r>
              <a:rPr lang="es-PE" dirty="0"/>
              <a:t>Cumplimiento MP</a:t>
            </a:r>
          </a:p>
          <a:p>
            <a:pPr lvl="1"/>
            <a:r>
              <a:rPr lang="es-PE" dirty="0"/>
              <a:t>Tiempo de Llave</a:t>
            </a:r>
          </a:p>
          <a:p>
            <a:pPr lvl="1"/>
            <a:r>
              <a:rPr lang="es-PE" dirty="0"/>
              <a:t>Retrabajos</a:t>
            </a:r>
          </a:p>
          <a:p>
            <a:r>
              <a:rPr lang="es-PE" dirty="0"/>
              <a:t>Aprendizaje y Crecimiento</a:t>
            </a:r>
          </a:p>
          <a:p>
            <a:pPr lvl="1"/>
            <a:r>
              <a:rPr lang="es-PE" dirty="0"/>
              <a:t>Horas de entrenamiento</a:t>
            </a:r>
          </a:p>
          <a:p>
            <a:pPr lvl="1"/>
            <a:r>
              <a:rPr lang="es-PE" dirty="0"/>
              <a:t>Costo entrenamiento mantenimiento</a:t>
            </a:r>
          </a:p>
          <a:p>
            <a:pPr lvl="1"/>
            <a:r>
              <a:rPr lang="es-PE" dirty="0"/>
              <a:t>Ideas generadas</a:t>
            </a:r>
          </a:p>
          <a:p>
            <a:pPr lvl="1"/>
            <a:r>
              <a:rPr lang="es-PE" dirty="0"/>
              <a:t>Ahorro por ideas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99277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49FEF20B-9D6D-EDCA-6A9B-22807DD5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Desarrollo indicadores</a:t>
            </a:r>
            <a:endParaRPr lang="es-419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79CBD5BD-7F92-DD8F-19C5-4EE9D2AD7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Financieros</a:t>
            </a:r>
          </a:p>
          <a:p>
            <a:pPr lvl="1"/>
            <a:r>
              <a:rPr lang="es-PE" dirty="0"/>
              <a:t>Costo:</a:t>
            </a:r>
          </a:p>
          <a:p>
            <a:pPr lvl="2"/>
            <a:r>
              <a:rPr lang="es-PE" dirty="0"/>
              <a:t>Soles totales mes</a:t>
            </a:r>
          </a:p>
          <a:p>
            <a:pPr lvl="2"/>
            <a:r>
              <a:rPr lang="es-PE" dirty="0"/>
              <a:t>Soles/unidad de producción</a:t>
            </a:r>
          </a:p>
          <a:p>
            <a:pPr lvl="1"/>
            <a:r>
              <a:rPr lang="es-PE" dirty="0"/>
              <a:t>Segmentar por:</a:t>
            </a:r>
          </a:p>
          <a:p>
            <a:pPr lvl="2"/>
            <a:r>
              <a:rPr lang="es-PE" dirty="0"/>
              <a:t>Diversos tipos de mantenimiento</a:t>
            </a:r>
          </a:p>
          <a:p>
            <a:pPr lvl="2"/>
            <a:r>
              <a:rPr lang="es-PE" dirty="0"/>
              <a:t>Medir mes por mes para comparativos</a:t>
            </a:r>
          </a:p>
          <a:p>
            <a:pPr lvl="2"/>
            <a:r>
              <a:rPr lang="es-PE" dirty="0"/>
              <a:t>Medir semanalmente para seguimiento</a:t>
            </a:r>
          </a:p>
          <a:p>
            <a:pPr marL="457200" lvl="1" indent="0">
              <a:buNone/>
            </a:pPr>
            <a:endParaRPr lang="es-PE" dirty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1756701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1075</Words>
  <Application>Microsoft Office PowerPoint</Application>
  <PresentationFormat>Panorámica</PresentationFormat>
  <Paragraphs>192</Paragraphs>
  <Slides>34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Prompt</vt:lpstr>
      <vt:lpstr>Tema de Office</vt:lpstr>
      <vt:lpstr>Worksheet</vt:lpstr>
      <vt:lpstr>Presentación de PowerPoint</vt:lpstr>
      <vt:lpstr>Presentación de PowerPoint</vt:lpstr>
      <vt:lpstr>Módulo 4</vt:lpstr>
      <vt:lpstr>Presentación de PowerPoint</vt:lpstr>
      <vt:lpstr>Identificación de Indicadores Clave en Mantenimiento</vt:lpstr>
      <vt:lpstr>Concepto de Indicadores Clave</vt:lpstr>
      <vt:lpstr>Normas más conocidas</vt:lpstr>
      <vt:lpstr>Indicadores básicos</vt:lpstr>
      <vt:lpstr>Desarrollo indicadores</vt:lpstr>
      <vt:lpstr>Presentación de PowerPoint</vt:lpstr>
      <vt:lpstr>Presentación de PowerPoint</vt:lpstr>
      <vt:lpstr>Presentación de PowerPoint</vt:lpstr>
      <vt:lpstr>Presentación de PowerPoint</vt:lpstr>
      <vt:lpstr>Herramientas para el seguimiento de indicadores</vt:lpstr>
      <vt:lpstr>Presentación de PowerPoint</vt:lpstr>
      <vt:lpstr>Herramientas de análisis</vt:lpstr>
      <vt:lpstr>Presentación de PowerPoint</vt:lpstr>
      <vt:lpstr>Presentación de PowerPoint</vt:lpstr>
      <vt:lpstr>Presentación de PowerPoint</vt:lpstr>
      <vt:lpstr>La toma de decisiones basada en Indicadores</vt:lpstr>
      <vt:lpstr>Presentación de PowerPoint</vt:lpstr>
      <vt:lpstr>Presentación de PowerPoint</vt:lpstr>
      <vt:lpstr>Presentación de PowerPoint</vt:lpstr>
      <vt:lpstr>Planes de Acción</vt:lpstr>
      <vt:lpstr>Ejemplo de Lectura 1</vt:lpstr>
      <vt:lpstr>Ejemplo de Lectura 2</vt:lpstr>
      <vt:lpstr>Ejemplo de Lectura 3</vt:lpstr>
      <vt:lpstr>Ejemplo de Lectura 4</vt:lpstr>
      <vt:lpstr>Ejemplo de Lectura 5</vt:lpstr>
      <vt:lpstr>El proceso del plan estratégico de mantenimiento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Manuel Ricardo Belaochaga Agurto</cp:lastModifiedBy>
  <cp:revision>11</cp:revision>
  <dcterms:created xsi:type="dcterms:W3CDTF">2022-04-19T18:02:09Z</dcterms:created>
  <dcterms:modified xsi:type="dcterms:W3CDTF">2023-07-30T22:35:23Z</dcterms:modified>
</cp:coreProperties>
</file>